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0"/>
  </p:notesMasterIdLst>
  <p:handoutMasterIdLst>
    <p:handoutMasterId r:id="rId21"/>
  </p:handoutMasterIdLst>
  <p:sldIdLst>
    <p:sldId id="292" r:id="rId5"/>
    <p:sldId id="257" r:id="rId6"/>
    <p:sldId id="358" r:id="rId7"/>
    <p:sldId id="357" r:id="rId8"/>
    <p:sldId id="363" r:id="rId9"/>
    <p:sldId id="441" r:id="rId10"/>
    <p:sldId id="439" r:id="rId11"/>
    <p:sldId id="440" r:id="rId12"/>
    <p:sldId id="436" r:id="rId13"/>
    <p:sldId id="263" r:id="rId14"/>
    <p:sldId id="264" r:id="rId15"/>
    <p:sldId id="303" r:id="rId16"/>
    <p:sldId id="291" r:id="rId17"/>
    <p:sldId id="442" r:id="rId18"/>
    <p:sldId id="293" r:id="rId1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082"/>
    <a:srgbClr val="F3E068"/>
    <a:srgbClr val="E98B0D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39" autoAdjust="0"/>
  </p:normalViewPr>
  <p:slideViewPr>
    <p:cSldViewPr snapToGrid="0">
      <p:cViewPr varScale="1">
        <p:scale>
          <a:sx n="111" d="100"/>
          <a:sy n="111" d="100"/>
        </p:scale>
        <p:origin x="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var/folders/w_/l1jsbjfs4cs0d8y3kzqg8hjm0000gn/T/pid-33741/risultati%20domande%20congresso%20(1)-4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/var/folders/w_/l1jsbjfs4cs0d8y3kzqg8hjm0000gn/T/pid-33741/risultati%20domande%20congresso%20(1)-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var/folders/w_/l1jsbjfs4cs0d8y3kzqg8hjm0000gn/T/pid-33741/risultati%20domande%20congresso%20(1)-4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/var/folders/w_/l1jsbjfs4cs0d8y3kzqg8hjm0000gn/T/pid-33741/risultati%20domande%20congresso%20(1)-4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/var/folders/w_/l1jsbjfs4cs0d8y3kzqg8hjm0000gn/T/pid-33741/risultati%20domande%20congresso%20(1)-4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/var/folders/w_/l1jsbjfs4cs0d8y3kzqg8hjm0000gn/T/pid-33741/risultati%20domande%20congresso%20(1)-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Helvetica Neue"/>
              </a:defRPr>
            </a:pPr>
            <a:r>
              <a:rPr lang="it-IT" sz="18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satisfaction</a:t>
            </a:r>
            <a:endParaRPr lang="it-IT" sz="1800" b="0" i="0" u="none" strike="noStrik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417"/>
          <c:y val="0"/>
          <c:w val="0.31659999999999999"/>
          <c:h val="0.10134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8956700000000001"/>
          <c:y val="0.10134"/>
          <c:w val="0.62086699999999995"/>
          <c:h val="0.66371899999999995"/>
        </c:manualLayout>
      </c:layout>
      <c:pieChart>
        <c:varyColors val="0"/>
        <c:ser>
          <c:idx val="0"/>
          <c:order val="0"/>
          <c:tx>
            <c:v>Senza titolo 1</c:v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3000" dir="5400000" algn="tl">
                <a:srgbClr val="000000">
                  <a:alpha val="35000"/>
                </a:srgbClr>
              </a:outerShdw>
            </a:effectLst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B77-3944-B31D-E008D07896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blurRad="38100" dist="23000" dir="5400000" algn="tl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B77-3944-B31D-E008D07896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blurRad="38100" dist="23000" dir="5400000" algn="tl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B77-3944-B31D-E008D07896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blurRad="38100" dist="23000" dir="5400000" algn="tl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6B77-3944-B31D-E008D078960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blurRad="38100" dist="23000" dir="5400000" algn="tl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6B77-3944-B31D-E008D0789603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Helvetica Neue"/>
                    </a:defRPr>
                  </a:pPr>
                  <a:endParaRPr lang="it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6B77-3944-B31D-E008D0789603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Helvetica Neue"/>
                    </a:defRPr>
                  </a:pPr>
                  <a:endParaRPr lang="it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6B77-3944-B31D-E008D0789603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Helvetica Neue"/>
                    </a:defRPr>
                  </a:pPr>
                  <a:endParaRPr lang="it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6B77-3944-B31D-E008D0789603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Helvetica Neue"/>
                    </a:defRPr>
                  </a:pPr>
                  <a:endParaRPr lang="it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6B77-3944-B31D-E008D0789603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Helvetica Neue"/>
                    </a:defRPr>
                  </a:pPr>
                  <a:endParaRPr lang="it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6B77-3944-B31D-E008D0789603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5"/>
              <c:pt idx="0">
                <c:v>Per niente</c:v>
              </c:pt>
              <c:pt idx="1">
                <c:v>Poco</c:v>
              </c:pt>
              <c:pt idx="2">
                <c:v>Sufficiente</c:v>
              </c:pt>
              <c:pt idx="3">
                <c:v>Mod Sodd</c:v>
              </c:pt>
              <c:pt idx="4">
                <c:v>Molto sodo</c:v>
              </c:pt>
            </c:strLit>
          </c:cat>
          <c:val>
            <c:numRef>
              <c:f>'14-19'!$BU$86:$BU$90</c:f>
              <c:numCache>
                <c:formatCode>General</c:formatCode>
                <c:ptCount val="5"/>
                <c:pt idx="0">
                  <c:v>4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B77-3944-B31D-E008D0789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Helvetica Neue"/>
              </a:defRPr>
            </a:pPr>
            <a:r>
              <a:rPr lang="it-IT" sz="18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feelings after </a:t>
            </a:r>
            <a:r>
              <a:rPr lang="it-IT" sz="1800" b="0" i="0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banding</a:t>
            </a:r>
            <a:endParaRPr lang="it-IT" sz="1800" b="0" i="0" u="none" strike="noStrik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296"/>
          <c:y val="0"/>
          <c:w val="0.54079999999999995"/>
          <c:h val="0.10134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8956700000000001"/>
          <c:y val="0.10134"/>
          <c:w val="0.62086699999999995"/>
          <c:h val="0.66371899999999995"/>
        </c:manualLayout>
      </c:layout>
      <c:pieChart>
        <c:varyColors val="0"/>
        <c:ser>
          <c:idx val="0"/>
          <c:order val="0"/>
          <c:tx>
            <c:v>Senza titolo 1</c:v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3000" dir="5400000" algn="tl">
                <a:srgbClr val="000000">
                  <a:alpha val="35000"/>
                </a:srgbClr>
              </a:outerShdw>
            </a:effectLst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76C8-9E44-87C0-169958E82D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blurRad="38100" dist="23000" dir="5400000" algn="tl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6C8-9E44-87C0-169958E82D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blurRad="38100" dist="23000" dir="5400000" algn="tl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76C8-9E44-87C0-169958E82D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blurRad="38100" dist="23000" dir="5400000" algn="tl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76C8-9E44-87C0-169958E82D7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blurRad="38100" dist="23000" dir="5400000" algn="tl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76C8-9E44-87C0-169958E82D72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C8-9E44-87C0-169958E82D7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C8-9E44-87C0-169958E82D72}"/>
                </c:ext>
              </c:extLst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Helvetica Neue"/>
                    </a:defRPr>
                  </a:pPr>
                  <a:endParaRPr lang="it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76C8-9E44-87C0-169958E82D72}"/>
                </c:ext>
              </c:extLst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Helvetica Neue"/>
                    </a:defRPr>
                  </a:pPr>
                  <a:endParaRPr lang="it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76C8-9E44-87C0-169958E82D72}"/>
                </c:ext>
              </c:extLst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Helvetica Neue"/>
                    </a:defRPr>
                  </a:pPr>
                  <a:endParaRPr lang="it-IT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76C8-9E44-87C0-169958E82D72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5"/>
              <c:pt idx="0">
                <c:v>Molto Peggio</c:v>
              </c:pt>
              <c:pt idx="1">
                <c:v>Peggio</c:v>
              </c:pt>
              <c:pt idx="2">
                <c:v>Uguale</c:v>
              </c:pt>
              <c:pt idx="3">
                <c:v>Meglio</c:v>
              </c:pt>
              <c:pt idx="4">
                <c:v>Molto Meglio</c:v>
              </c:pt>
            </c:strLit>
          </c:cat>
          <c:val>
            <c:numRef>
              <c:f>'14-19'!$BV$86:$BV$90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2</c:v>
                </c:pt>
                <c:pt idx="3">
                  <c:v>8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6C8-9E44-87C0-169958E82D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Helvetica Neue"/>
              </a:defRPr>
            </a:pPr>
            <a:r>
              <a:rPr lang="it-IT" sz="2000" b="0" i="0" u="none" strike="noStrike" dirty="0" err="1">
                <a:solidFill>
                  <a:srgbClr val="000000"/>
                </a:solidFill>
                <a:latin typeface="Helvetica Neue"/>
              </a:rPr>
              <a:t>quality</a:t>
            </a:r>
            <a:r>
              <a:rPr lang="it-IT" sz="2000" b="0" i="0" u="none" strike="noStrike" dirty="0">
                <a:solidFill>
                  <a:srgbClr val="000000"/>
                </a:solidFill>
                <a:latin typeface="Helvetica Neue"/>
              </a:rPr>
              <a:t> of life</a:t>
            </a:r>
          </a:p>
        </c:rich>
      </c:tx>
      <c:layout>
        <c:manualLayout>
          <c:xMode val="edge"/>
          <c:yMode val="edge"/>
          <c:x val="0.31389299999999998"/>
          <c:y val="0"/>
          <c:w val="0.37221300000000002"/>
          <c:h val="0.1433069999999999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252718"/>
          <c:y val="0.14330699999999999"/>
          <c:w val="0.742282"/>
          <c:h val="0.80591000000000002"/>
        </c:manualLayout>
      </c:layout>
      <c:barChart>
        <c:barDir val="bar"/>
        <c:grouping val="clustered"/>
        <c:varyColors val="0"/>
        <c:ser>
          <c:idx val="0"/>
          <c:order val="0"/>
          <c:tx>
            <c:v>Senza titolo 1</c:v>
          </c:tx>
          <c:spPr>
            <a:solidFill>
              <a:srgbClr val="3A5E8A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3000" dir="5400000" algn="tl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0-6FC5-4345-9847-CC71E1F0BA2C}"/>
              </c:ext>
            </c:extLst>
          </c:dPt>
          <c:dPt>
            <c:idx val="1"/>
            <c:invertIfNegative val="1"/>
            <c:bubble3D val="0"/>
            <c:spPr>
              <a:solidFill>
                <a:srgbClr val="416A9B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blurRad="38100" dist="23000" dir="5400000" algn="tl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FC5-4345-9847-CC71E1F0BA2C}"/>
              </c:ext>
            </c:extLst>
          </c:dPt>
          <c:dPt>
            <c:idx val="2"/>
            <c:invertIfNegative val="1"/>
            <c:bubble3D val="0"/>
            <c:spPr>
              <a:solidFill>
                <a:srgbClr val="4875AC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blurRad="38100" dist="23000" dir="5400000" algn="tl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FC5-4345-9847-CC71E1F0BA2C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Helvetica Neue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FC5-4345-9847-CC71E1F0BA2C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Helvetica Neue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FC5-4345-9847-CC71E1F0BA2C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Helvetica Neue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FC5-4345-9847-CC71E1F0BA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Peggiorata</c:v>
              </c:pt>
              <c:pt idx="1">
                <c:v>Invariata</c:v>
              </c:pt>
              <c:pt idx="2">
                <c:v>Migliorata</c:v>
              </c:pt>
            </c:strLit>
          </c:cat>
          <c:val>
            <c:numRef>
              <c:f>'14-19'!$BP$86:$BP$88</c:f>
              <c:numCache>
                <c:formatCode>General</c:formatCode>
                <c:ptCount val="3"/>
                <c:pt idx="0">
                  <c:v>1</c:v>
                </c:pt>
                <c:pt idx="1">
                  <c:v>7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FC5-4345-9847-CC71E1F0BA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100"/>
        <c:axId val="2094734552"/>
        <c:axId val="2094734553"/>
      </c:barChart>
      <c:catAx>
        <c:axId val="209473455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2094734553"/>
        <c:crosses val="autoZero"/>
        <c:auto val="1"/>
        <c:lblAlgn val="ctr"/>
        <c:lblOffset val="100"/>
        <c:tickLblSkip val="2"/>
        <c:noMultiLvlLbl val="1"/>
      </c:catAx>
      <c:valAx>
        <c:axId val="2094734553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General" sourceLinked="1"/>
        <c:majorTickMark val="out"/>
        <c:minorTickMark val="none"/>
        <c:tickLblPos val="none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it-IT"/>
          </a:p>
        </c:txPr>
        <c:crossAx val="2094734552"/>
        <c:crosses val="autoZero"/>
        <c:crossBetween val="between"/>
        <c:majorUnit val="10"/>
        <c:minorUnit val="5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Helvetica Neue"/>
              </a:defRPr>
            </a:pPr>
            <a:r>
              <a:rPr lang="it-IT" sz="1800" b="0" i="0" u="none" strike="noStrike" dirty="0">
                <a:solidFill>
                  <a:srgbClr val="000000"/>
                </a:solidFill>
                <a:latin typeface="Helvetica Neue"/>
              </a:rPr>
              <a:t>self-</a:t>
            </a:r>
            <a:r>
              <a:rPr lang="it-IT" sz="1800" b="0" i="0" u="none" strike="noStrike" dirty="0" err="1">
                <a:solidFill>
                  <a:srgbClr val="000000"/>
                </a:solidFill>
                <a:latin typeface="Helvetica Neue"/>
              </a:rPr>
              <a:t>esteem</a:t>
            </a:r>
            <a:endParaRPr lang="it-IT" sz="1800" b="0" i="0" u="none" strike="noStrike" dirty="0">
              <a:solidFill>
                <a:srgbClr val="000000"/>
              </a:solidFill>
              <a:latin typeface="Helvetica Neue"/>
            </a:endParaRPr>
          </a:p>
        </c:rich>
      </c:tx>
      <c:layout>
        <c:manualLayout>
          <c:xMode val="edge"/>
          <c:yMode val="edge"/>
          <c:x val="0.36240600000000001"/>
          <c:y val="0"/>
          <c:w val="0.27518700000000001"/>
          <c:h val="0.1433069999999999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252718"/>
          <c:y val="0.14330699999999999"/>
          <c:w val="0.742282"/>
          <c:h val="0.80591000000000002"/>
        </c:manualLayout>
      </c:layout>
      <c:barChart>
        <c:barDir val="bar"/>
        <c:grouping val="clustered"/>
        <c:varyColors val="0"/>
        <c:ser>
          <c:idx val="0"/>
          <c:order val="0"/>
          <c:tx>
            <c:v>Senza titolo 1</c:v>
          </c:tx>
          <c:spPr>
            <a:solidFill>
              <a:srgbClr val="3A5E8A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3000" dir="5400000" algn="tl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0-1CF8-684B-A513-CFBDC67AB59E}"/>
              </c:ext>
            </c:extLst>
          </c:dPt>
          <c:dPt>
            <c:idx val="1"/>
            <c:invertIfNegative val="1"/>
            <c:bubble3D val="0"/>
            <c:spPr>
              <a:solidFill>
                <a:srgbClr val="416A9B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blurRad="38100" dist="23000" dir="5400000" algn="tl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CF8-684B-A513-CFBDC67AB59E}"/>
              </c:ext>
            </c:extLst>
          </c:dPt>
          <c:dPt>
            <c:idx val="2"/>
            <c:invertIfNegative val="1"/>
            <c:bubble3D val="0"/>
            <c:spPr>
              <a:solidFill>
                <a:srgbClr val="4875AC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blurRad="38100" dist="23000" dir="5400000" algn="tl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1CF8-684B-A513-CFBDC67AB59E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Helvetica Neue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CF8-684B-A513-CFBDC67AB59E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Helvetica Neue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CF8-684B-A513-CFBDC67AB59E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000000"/>
                      </a:solidFill>
                      <a:latin typeface="Helvetica Neue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1CF8-684B-A513-CFBDC67AB5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Peggiorata</c:v>
              </c:pt>
              <c:pt idx="1">
                <c:v>Invariata</c:v>
              </c:pt>
              <c:pt idx="2">
                <c:v>Migliorata</c:v>
              </c:pt>
            </c:strLit>
          </c:cat>
          <c:val>
            <c:numRef>
              <c:f>'14-19'!$BO$86:$BO$88</c:f>
              <c:numCache>
                <c:formatCode>General</c:formatCode>
                <c:ptCount val="3"/>
                <c:pt idx="0">
                  <c:v>1</c:v>
                </c:pt>
                <c:pt idx="1">
                  <c:v>6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CF8-684B-A513-CFBDC67AB5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100"/>
        <c:axId val="2094734552"/>
        <c:axId val="2094734553"/>
      </c:barChart>
      <c:catAx>
        <c:axId val="209473455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2094734553"/>
        <c:crosses val="autoZero"/>
        <c:auto val="1"/>
        <c:lblAlgn val="ctr"/>
        <c:lblOffset val="100"/>
        <c:tickLblSkip val="2"/>
        <c:noMultiLvlLbl val="1"/>
      </c:catAx>
      <c:valAx>
        <c:axId val="2094734553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General" sourceLinked="1"/>
        <c:majorTickMark val="out"/>
        <c:minorTickMark val="none"/>
        <c:tickLblPos val="none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it-IT"/>
          </a:p>
        </c:txPr>
        <c:crossAx val="2094734552"/>
        <c:crosses val="autoZero"/>
        <c:crossBetween val="between"/>
        <c:majorUnit val="10"/>
        <c:minorUnit val="5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Helvetica Neue"/>
              </a:defRPr>
            </a:pPr>
            <a:r>
              <a:rPr lang="it-IT" sz="1800" b="0" i="0" u="none" strike="noStrike" dirty="0" err="1">
                <a:solidFill>
                  <a:srgbClr val="000000"/>
                </a:solidFill>
                <a:latin typeface="Helvetica Neue"/>
              </a:rPr>
              <a:t>alimentary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Helvetica Neue"/>
              </a:rPr>
              <a:t> and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Helvetica Neue"/>
              </a:rPr>
              <a:t>physical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Helvetica Neue"/>
              </a:rPr>
              <a:t>behavior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Helvetica Neue"/>
              </a:rPr>
              <a:t>:</a:t>
            </a:r>
            <a:r>
              <a:rPr lang="it-IT" sz="1800" b="0" i="0" u="none" strike="noStrike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latin typeface="Helvetica Neue"/>
              </a:rPr>
              <a:t>Pre</a:t>
            </a:r>
            <a:r>
              <a:rPr lang="it-IT" sz="1800" b="0" i="0" u="none" strike="noStrike" dirty="0">
                <a:solidFill>
                  <a:srgbClr val="000000"/>
                </a:solidFill>
                <a:latin typeface="Helvetica Neue"/>
              </a:rPr>
              <a:t>-Post</a:t>
            </a:r>
          </a:p>
        </c:rich>
      </c:tx>
      <c:layout>
        <c:manualLayout>
          <c:xMode val="edge"/>
          <c:yMode val="edge"/>
          <c:x val="0.14124800414142835"/>
          <c:y val="0"/>
          <c:w val="0.25979600000000003"/>
          <c:h val="0.1433069999999999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39884399999999998"/>
          <c:y val="0.14330699999999999"/>
          <c:w val="0.54018600000000006"/>
          <c:h val="0.66260399999999997"/>
        </c:manualLayout>
      </c:layout>
      <c:barChart>
        <c:barDir val="bar"/>
        <c:grouping val="stacked"/>
        <c:varyColors val="0"/>
        <c:ser>
          <c:idx val="0"/>
          <c:order val="0"/>
          <c:tx>
            <c:v>No</c:v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3000" dir="5400000" algn="tl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chemeClr val="bg1"/>
                    </a:solidFill>
                    <a:latin typeface="Helvetica Neue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5"/>
              <c:pt idx="0">
                <c:v>Att.Fisica Pre</c:v>
              </c:pt>
              <c:pt idx="1">
                <c:v>Att.Fisica Post</c:v>
              </c:pt>
              <c:pt idx="2">
                <c:v>Segue ind alimentari Post</c:v>
              </c:pt>
              <c:pt idx="3">
                <c:v>Fame-Sazietà Post</c:v>
              </c:pt>
              <c:pt idx="4">
                <c:v>Migliorate Abbuffate</c:v>
              </c:pt>
            </c:strLit>
          </c:cat>
          <c:val>
            <c:numRef>
              <c:f>('14-19'!$BI$86:$BJ$86,'14-19'!$BL$86:$BN$86)</c:f>
              <c:numCache>
                <c:formatCode>General</c:formatCode>
                <c:ptCount val="5"/>
                <c:pt idx="0">
                  <c:v>22</c:v>
                </c:pt>
                <c:pt idx="1">
                  <c:v>10</c:v>
                </c:pt>
                <c:pt idx="2">
                  <c:v>8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D1-8447-8C5A-1BA88E99FDE5}"/>
            </c:ext>
          </c:extLst>
        </c:ser>
        <c:ser>
          <c:idx val="1"/>
          <c:order val="1"/>
          <c:tx>
            <c:v>Si</c:v>
          </c:tx>
          <c:spPr>
            <a:solidFill>
              <a:schemeClr val="accent2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3000" dir="5400000" algn="tl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5"/>
              <c:pt idx="0">
                <c:v>Att.Fisica Pre</c:v>
              </c:pt>
              <c:pt idx="1">
                <c:v>Att.Fisica Post</c:v>
              </c:pt>
              <c:pt idx="2">
                <c:v>Segue ind alimentari Post</c:v>
              </c:pt>
              <c:pt idx="3">
                <c:v>Fame-Sazietà Post</c:v>
              </c:pt>
              <c:pt idx="4">
                <c:v>Migliorate Abbuffate</c:v>
              </c:pt>
            </c:strLit>
          </c:cat>
          <c:val>
            <c:numRef>
              <c:f>('14-19'!$BI$87:$BJ$87,'14-19'!$BL$87:$BN$87)</c:f>
              <c:numCache>
                <c:formatCode>General</c:formatCode>
                <c:ptCount val="5"/>
                <c:pt idx="0">
                  <c:v>7</c:v>
                </c:pt>
                <c:pt idx="1">
                  <c:v>19</c:v>
                </c:pt>
                <c:pt idx="2">
                  <c:v>21</c:v>
                </c:pt>
                <c:pt idx="3">
                  <c:v>26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D1-8447-8C5A-1BA88E99FD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4734552"/>
        <c:axId val="2094734553"/>
      </c:barChart>
      <c:catAx>
        <c:axId val="209473455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General" sourceLinked="1"/>
        <c:majorTickMark val="out"/>
        <c:minorTickMark val="none"/>
        <c:tickLblPos val="none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it-IT"/>
          </a:p>
        </c:txPr>
        <c:crossAx val="2094734552"/>
        <c:crosses val="autoZero"/>
        <c:crossBetween val="between"/>
        <c:majorUnit val="7.5"/>
        <c:minorUnit val="3.75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36238500000000001"/>
          <c:y val="0.91584699999999997"/>
          <c:w val="0.63761500000000004"/>
          <c:h val="8.41533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Helvetica Neue"/>
            </a:defRPr>
          </a:pPr>
          <a:endParaRPr lang="it-IT"/>
        </a:p>
      </c:txPr>
    </c:legend>
    <c:plotVisOnly val="1"/>
    <c:dispBlanksAs val="gap"/>
    <c:showDLblsOverMax val="1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Helvetica Neue"/>
              </a:defRPr>
            </a:pPr>
            <a:r>
              <a:rPr lang="it-IT" sz="1800" b="0" i="0" u="none" strike="noStrike" dirty="0" err="1">
                <a:solidFill>
                  <a:srgbClr val="000000"/>
                </a:solidFill>
                <a:latin typeface="Helvetica Neue"/>
              </a:rPr>
              <a:t>deflated</a:t>
            </a:r>
            <a:r>
              <a:rPr lang="it-IT" sz="1800" b="0" i="0" u="none" strike="noStrike" dirty="0">
                <a:solidFill>
                  <a:srgbClr val="000000"/>
                </a:solidFill>
                <a:latin typeface="Helvetica Neue"/>
              </a:rPr>
              <a:t> </a:t>
            </a:r>
            <a:r>
              <a:rPr lang="it-IT" sz="1800" b="0" i="0" u="none" strike="noStrike" dirty="0" err="1">
                <a:solidFill>
                  <a:srgbClr val="000000"/>
                </a:solidFill>
                <a:latin typeface="Helvetica Neue"/>
              </a:rPr>
              <a:t>banding</a:t>
            </a:r>
            <a:endParaRPr lang="it-IT" sz="1800" b="0" i="0" u="none" strike="noStrike" dirty="0">
              <a:solidFill>
                <a:srgbClr val="000000"/>
              </a:solidFill>
              <a:latin typeface="Helvetica Neue"/>
            </a:endParaRPr>
          </a:p>
        </c:rich>
      </c:tx>
      <c:layout>
        <c:manualLayout>
          <c:xMode val="edge"/>
          <c:yMode val="edge"/>
          <c:x val="0.33177800000000002"/>
          <c:y val="0"/>
          <c:w val="0.33644299999999999"/>
          <c:h val="0.148254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20394499999999999"/>
          <c:y val="0.148254"/>
          <c:w val="0.78955699999999995"/>
          <c:h val="0.799641000000000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'14-19'!$C$86</c:f>
              <c:strCache>
                <c:ptCount val="1"/>
              </c:strCache>
            </c:strRef>
          </c:tx>
          <c:spPr>
            <a:solidFill>
              <a:srgbClr val="3A5E8A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3000" dir="5400000" algn="tl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chemeClr val="bg1"/>
                    </a:solidFill>
                    <a:latin typeface="Helvetica Neue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No</c:v>
              </c:pt>
              <c:pt idx="1">
                <c:v>Si</c:v>
              </c:pt>
              <c:pt idx="2">
                <c:v>Si, tolto</c:v>
              </c:pt>
            </c:strLit>
          </c:cat>
          <c:val>
            <c:numRef>
              <c:f>'14-19'!$BB$86:$BB$88</c:f>
              <c:numCache>
                <c:formatCode>General</c:formatCode>
                <c:ptCount val="3"/>
                <c:pt idx="0">
                  <c:v>12</c:v>
                </c:pt>
                <c:pt idx="1">
                  <c:v>14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2F-C641-9D32-DA61B28316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734552"/>
        <c:axId val="2094734553"/>
      </c:barChart>
      <c:catAx>
        <c:axId val="209473455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#,##0%" sourceLinked="0"/>
        <c:majorTickMark val="out"/>
        <c:minorTickMark val="none"/>
        <c:tickLblPos val="none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it-IT"/>
          </a:p>
        </c:txPr>
        <c:crossAx val="2094734552"/>
        <c:crosses val="autoZero"/>
        <c:crossBetween val="between"/>
        <c:majorUnit val="3.5"/>
        <c:minorUnit val="1.75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0.22549</cdr:x>
      <cdr:y>0.37133</cdr:y>
    </cdr:from>
    <cdr:to>
      <cdr:x>0.38235</cdr:x>
      <cdr:y>0.54657</cdr:y>
    </cdr:to>
    <cdr:sp macro="" textlink="">
      <cdr:nvSpPr>
        <cdr:cNvPr id="6" name="CasellaDiTesto 5">
          <a:extLst xmlns:a="http://schemas.openxmlformats.org/drawingml/2006/main">
            <a:ext uri="{FF2B5EF4-FFF2-40B4-BE49-F238E27FC236}">
              <a16:creationId xmlns:a16="http://schemas.microsoft.com/office/drawing/2014/main" id="{696CB90C-34FB-AC00-EDD6-1FE500880B4C}"/>
            </a:ext>
          </a:extLst>
        </cdr:cNvPr>
        <cdr:cNvSpPr txBox="1"/>
      </cdr:nvSpPr>
      <cdr:spPr>
        <a:xfrm xmlns:a="http://schemas.openxmlformats.org/drawingml/2006/main">
          <a:off x="1314450" y="19375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very much</a:t>
          </a:r>
        </a:p>
      </cdr:txBody>
    </cdr:sp>
  </cdr:relSizeAnchor>
  <cdr:relSizeAnchor xmlns:cdr="http://schemas.openxmlformats.org/drawingml/2006/chartDrawing">
    <cdr:from>
      <cdr:x>0.376</cdr:x>
      <cdr:y>0.64094</cdr:y>
    </cdr:from>
    <cdr:to>
      <cdr:x>0.53286</cdr:x>
      <cdr:y>0.81618</cdr:y>
    </cdr:to>
    <cdr:sp macro="" textlink="">
      <cdr:nvSpPr>
        <cdr:cNvPr id="7" name="CasellaDiTesto 1">
          <a:extLst xmlns:a="http://schemas.openxmlformats.org/drawingml/2006/main">
            <a:ext uri="{FF2B5EF4-FFF2-40B4-BE49-F238E27FC236}">
              <a16:creationId xmlns:a16="http://schemas.microsoft.com/office/drawing/2014/main" id="{DB12CCA6-DD44-4269-E231-7F38B61A0FA7}"/>
            </a:ext>
          </a:extLst>
        </cdr:cNvPr>
        <cdr:cNvSpPr txBox="1"/>
      </cdr:nvSpPr>
      <cdr:spPr>
        <a:xfrm xmlns:a="http://schemas.openxmlformats.org/drawingml/2006/main">
          <a:off x="2191823" y="334442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satisfied</a:t>
          </a:r>
        </a:p>
      </cdr:txBody>
    </cdr:sp>
  </cdr:relSizeAnchor>
  <cdr:relSizeAnchor xmlns:cdr="http://schemas.openxmlformats.org/drawingml/2006/chartDrawing">
    <cdr:from>
      <cdr:x>0.57843</cdr:x>
      <cdr:y>0.5</cdr:y>
    </cdr:from>
    <cdr:to>
      <cdr:x>0.73529</cdr:x>
      <cdr:y>0.67524</cdr:y>
    </cdr:to>
    <cdr:sp macro="" textlink="">
      <cdr:nvSpPr>
        <cdr:cNvPr id="8" name="CasellaDiTesto 7">
          <a:extLst xmlns:a="http://schemas.openxmlformats.org/drawingml/2006/main">
            <a:ext uri="{FF2B5EF4-FFF2-40B4-BE49-F238E27FC236}">
              <a16:creationId xmlns:a16="http://schemas.microsoft.com/office/drawing/2014/main" id="{900A4C11-52BD-37F0-DFE1-04D8B0A3B8BB}"/>
            </a:ext>
          </a:extLst>
        </cdr:cNvPr>
        <cdr:cNvSpPr txBox="1"/>
      </cdr:nvSpPr>
      <cdr:spPr>
        <a:xfrm xmlns:a="http://schemas.openxmlformats.org/drawingml/2006/main">
          <a:off x="3371850" y="26090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sufficient</a:t>
          </a:r>
        </a:p>
      </cdr:txBody>
    </cdr:sp>
  </cdr:relSizeAnchor>
  <cdr:relSizeAnchor xmlns:cdr="http://schemas.openxmlformats.org/drawingml/2006/chartDrawing">
    <cdr:from>
      <cdr:x>0.5</cdr:x>
      <cdr:y>0.1698</cdr:y>
    </cdr:from>
    <cdr:to>
      <cdr:x>0.65686</cdr:x>
      <cdr:y>0.34504</cdr:y>
    </cdr:to>
    <cdr:sp macro="" textlink="">
      <cdr:nvSpPr>
        <cdr:cNvPr id="9" name="CasellaDiTesto 8">
          <a:extLst xmlns:a="http://schemas.openxmlformats.org/drawingml/2006/main">
            <a:ext uri="{FF2B5EF4-FFF2-40B4-BE49-F238E27FC236}">
              <a16:creationId xmlns:a16="http://schemas.microsoft.com/office/drawing/2014/main" id="{754E9612-3CE4-D633-9E8A-E188F94CAE33}"/>
            </a:ext>
          </a:extLst>
        </cdr:cNvPr>
        <cdr:cNvSpPr txBox="1"/>
      </cdr:nvSpPr>
      <cdr:spPr>
        <a:xfrm xmlns:a="http://schemas.openxmlformats.org/drawingml/2006/main">
          <a:off x="2914650" y="8860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badly</a:t>
          </a:r>
        </a:p>
      </cdr:txBody>
    </cdr:sp>
  </cdr:relSizeAnchor>
  <cdr:relSizeAnchor xmlns:cdr="http://schemas.openxmlformats.org/drawingml/2006/chartDrawing">
    <cdr:from>
      <cdr:x>0.62745</cdr:x>
      <cdr:y>0.27276</cdr:y>
    </cdr:from>
    <cdr:to>
      <cdr:x>0.78431</cdr:x>
      <cdr:y>0.448</cdr:y>
    </cdr:to>
    <cdr:sp macro="" textlink="">
      <cdr:nvSpPr>
        <cdr:cNvPr id="10" name="CasellaDiTesto 9">
          <a:extLst xmlns:a="http://schemas.openxmlformats.org/drawingml/2006/main">
            <a:ext uri="{FF2B5EF4-FFF2-40B4-BE49-F238E27FC236}">
              <a16:creationId xmlns:a16="http://schemas.microsoft.com/office/drawing/2014/main" id="{7D626925-82E5-DCCE-3F4F-2539C7F28243}"/>
            </a:ext>
          </a:extLst>
        </cdr:cNvPr>
        <cdr:cNvSpPr txBox="1"/>
      </cdr:nvSpPr>
      <cdr:spPr>
        <a:xfrm xmlns:a="http://schemas.openxmlformats.org/drawingml/2006/main">
          <a:off x="3657600" y="142324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poor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0.61202</cdr:x>
      <cdr:y>0.23771</cdr:y>
    </cdr:from>
    <cdr:to>
      <cdr:x>0.75774</cdr:x>
      <cdr:y>0.41295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65B19306-C521-8306-4FE9-5C90B8ECB146}"/>
            </a:ext>
          </a:extLst>
        </cdr:cNvPr>
        <cdr:cNvSpPr txBox="1"/>
      </cdr:nvSpPr>
      <cdr:spPr>
        <a:xfrm xmlns:a="http://schemas.openxmlformats.org/drawingml/2006/main">
          <a:off x="3840480" y="12403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equal</a:t>
          </a:r>
        </a:p>
      </cdr:txBody>
    </cdr:sp>
  </cdr:relSizeAnchor>
  <cdr:relSizeAnchor xmlns:cdr="http://schemas.openxmlformats.org/drawingml/2006/chartDrawing">
    <cdr:from>
      <cdr:x>0.51002</cdr:x>
      <cdr:y>0.16542</cdr:y>
    </cdr:from>
    <cdr:to>
      <cdr:x>0.65574</cdr:x>
      <cdr:y>0.34066</cdr:y>
    </cdr:to>
    <cdr:sp macro="" textlink="">
      <cdr:nvSpPr>
        <cdr:cNvPr id="3" name="CasellaDiTesto 2">
          <a:extLst xmlns:a="http://schemas.openxmlformats.org/drawingml/2006/main">
            <a:ext uri="{FF2B5EF4-FFF2-40B4-BE49-F238E27FC236}">
              <a16:creationId xmlns:a16="http://schemas.microsoft.com/office/drawing/2014/main" id="{9EEFBFC4-AC58-774D-F0EB-61FBDEF2A14D}"/>
            </a:ext>
          </a:extLst>
        </cdr:cNvPr>
        <cdr:cNvSpPr txBox="1"/>
      </cdr:nvSpPr>
      <cdr:spPr>
        <a:xfrm xmlns:a="http://schemas.openxmlformats.org/drawingml/2006/main">
          <a:off x="3200400" y="86317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poor</a:t>
          </a:r>
        </a:p>
        <a:p xmlns:a="http://schemas.openxmlformats.org/drawingml/2006/main"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10%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0.03382</cdr:x>
      <cdr:y>0.23175</cdr:y>
    </cdr:from>
    <cdr:to>
      <cdr:x>0.24634</cdr:x>
      <cdr:y>0.93075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51679E59-DF5D-898E-A0D3-99D3FAC5F188}"/>
            </a:ext>
          </a:extLst>
        </cdr:cNvPr>
        <cdr:cNvSpPr txBox="1"/>
      </cdr:nvSpPr>
      <cdr:spPr>
        <a:xfrm xmlns:a="http://schemas.openxmlformats.org/drawingml/2006/main">
          <a:off x="201940" y="882980"/>
          <a:ext cx="1268758" cy="2663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worsened</a:t>
          </a:r>
        </a:p>
        <a:p xmlns:a="http://schemas.openxmlformats.org/drawingml/2006/main"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stable</a:t>
          </a:r>
        </a:p>
        <a:p xmlns:a="http://schemas.openxmlformats.org/drawingml/2006/main"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improved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0.03985</cdr:x>
      <cdr:y>0.76</cdr:y>
    </cdr:from>
    <cdr:to>
      <cdr:x>0.16737</cdr:x>
      <cdr:y>1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4E761775-AF73-BB80-5EAB-B8EFAAAB5D1D}"/>
            </a:ext>
          </a:extLst>
        </cdr:cNvPr>
        <cdr:cNvSpPr txBox="1"/>
      </cdr:nvSpPr>
      <cdr:spPr>
        <a:xfrm xmlns:a="http://schemas.openxmlformats.org/drawingml/2006/main">
          <a:off x="285750" y="337915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0.76354</cdr:x>
      <cdr:y>0.93722</cdr:y>
    </cdr:from>
    <cdr:to>
      <cdr:x>0.78267</cdr:x>
      <cdr:y>0.9706</cdr:y>
    </cdr:to>
    <cdr:sp macro="" textlink="">
      <cdr:nvSpPr>
        <cdr:cNvPr id="3" name="Rettangolo 2">
          <a:extLst xmlns:a="http://schemas.openxmlformats.org/drawingml/2006/main">
            <a:ext uri="{FF2B5EF4-FFF2-40B4-BE49-F238E27FC236}">
              <a16:creationId xmlns:a16="http://schemas.microsoft.com/office/drawing/2014/main" id="{923E56E1-683B-E025-4A59-A8F65B342B0A}"/>
            </a:ext>
          </a:extLst>
        </cdr:cNvPr>
        <cdr:cNvSpPr/>
      </cdr:nvSpPr>
      <cdr:spPr>
        <a:xfrm xmlns:a="http://schemas.openxmlformats.org/drawingml/2006/main">
          <a:off x="5474970" y="3570828"/>
          <a:ext cx="137160" cy="12714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it-IT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0.00446</cdr:x>
      <cdr:y>0.23165</cdr:y>
    </cdr:from>
    <cdr:to>
      <cdr:x>0.2007</cdr:x>
      <cdr:y>0.96719</cdr:y>
    </cdr:to>
    <cdr:sp macro="" textlink="">
      <cdr:nvSpPr>
        <cdr:cNvPr id="3" name="CasellaDiTesto 2">
          <a:extLst xmlns:a="http://schemas.openxmlformats.org/drawingml/2006/main">
            <a:ext uri="{FF2B5EF4-FFF2-40B4-BE49-F238E27FC236}">
              <a16:creationId xmlns:a16="http://schemas.microsoft.com/office/drawing/2014/main" id="{65DB207E-A41B-EE12-7757-05F35615C686}"/>
            </a:ext>
          </a:extLst>
        </cdr:cNvPr>
        <cdr:cNvSpPr txBox="1"/>
      </cdr:nvSpPr>
      <cdr:spPr>
        <a:xfrm xmlns:a="http://schemas.openxmlformats.org/drawingml/2006/main">
          <a:off x="26174" y="853129"/>
          <a:ext cx="1150518" cy="27089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No</a:t>
          </a:r>
        </a:p>
        <a:p xmlns:a="http://schemas.openxmlformats.org/drawingml/2006/main"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Yes</a:t>
          </a:r>
        </a:p>
        <a:p xmlns:a="http://schemas.openxmlformats.org/drawingml/2006/main"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Yes-</a:t>
          </a:r>
        </a:p>
        <a:p xmlns:a="http://schemas.openxmlformats.org/drawingml/2006/main"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removed</a:t>
          </a:r>
        </a:p>
        <a:p xmlns:a="http://schemas.openxmlformats.org/drawingml/2006/main"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10/05/24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10/05/24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25679" y="3841"/>
            <a:ext cx="127212" cy="6858000"/>
          </a:xfrm>
          <a:prstGeom prst="rect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1E508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E9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4640A8C-1E5C-F82E-982D-F5BE2053E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zny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/>
          <p:cNvSpPr>
            <a:spLocks noGrp="1"/>
          </p:cNvSpPr>
          <p:nvPr>
            <p:ph type="body" sz="quarter" idx="16" hasCustomPrompt="1"/>
          </p:nvPr>
        </p:nvSpPr>
        <p:spPr>
          <a:xfrm>
            <a:off x="383146" y="959179"/>
            <a:ext cx="11383551" cy="680819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baseline="0">
                <a:solidFill>
                  <a:srgbClr val="005C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 err="1"/>
              <a:t>Headline</a:t>
            </a:r>
            <a:endParaRPr lang="cs-CZ" dirty="0"/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7" hasCustomPrompt="1"/>
          </p:nvPr>
        </p:nvSpPr>
        <p:spPr>
          <a:xfrm>
            <a:off x="384125" y="1694703"/>
            <a:ext cx="11382572" cy="4760383"/>
          </a:xfrm>
          <a:prstGeom prst="rect">
            <a:avLst/>
          </a:prstGeom>
        </p:spPr>
        <p:txBody>
          <a:bodyPr lIns="0" tIns="0" rIns="0" bIns="0"/>
          <a:lstStyle>
            <a:lvl1pPr>
              <a:defRPr sz="21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43411" indent="-243411">
              <a:buFont typeface="Arial" panose="020B0604020202020204" pitchFamily="34" charset="0"/>
              <a:buChar char="●"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89588" indent="-244794">
              <a:buFont typeface="Courier New" panose="02070309020205020404" pitchFamily="49" charset="0"/>
              <a:buChar char="o"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19649" indent="-243411"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79473" indent="-243411"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2"/>
            <a:r>
              <a:rPr lang="cs-CZ" dirty="0"/>
              <a:t>Text</a:t>
            </a:r>
          </a:p>
          <a:p>
            <a:pPr lvl="3"/>
            <a:r>
              <a:rPr lang="cs-CZ" dirty="0"/>
              <a:t>Text</a:t>
            </a:r>
          </a:p>
          <a:p>
            <a:pPr lvl="4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951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1192324"/>
            <a:ext cx="10972801" cy="416307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Sottotitolo diapositiva</a:t>
            </a:r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010199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10/05/24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  <p:sldLayoutId id="2147483728" r:id="rId21"/>
    <p:sldLayoutId id="2147483729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Un percorso di cura per il paziente obeso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2171" y="4508499"/>
            <a:ext cx="4664720" cy="1938599"/>
          </a:xfrm>
        </p:spPr>
        <p:txBody>
          <a:bodyPr>
            <a:normAutofit/>
          </a:bodyPr>
          <a:lstStyle/>
          <a:p>
            <a:r>
              <a:rPr lang="it-IT" i="1" dirty="0">
                <a:solidFill>
                  <a:srgbClr val="FFC000"/>
                </a:solidFill>
              </a:rPr>
              <a:t>Francesco Furbetta M.D.</a:t>
            </a:r>
          </a:p>
          <a:p>
            <a:r>
              <a:rPr lang="it-IT" sz="2000" dirty="0">
                <a:solidFill>
                  <a:srgbClr val="FFC000"/>
                </a:solidFill>
              </a:rPr>
              <a:t>Clinica Leonardo (FI)</a:t>
            </a:r>
          </a:p>
          <a:p>
            <a:r>
              <a:rPr lang="it-IT" sz="2000" dirty="0">
                <a:solidFill>
                  <a:srgbClr val="FFC000"/>
                </a:solidFill>
              </a:rPr>
              <a:t>Casa di cura San Rossore (Pi)</a:t>
            </a:r>
          </a:p>
          <a:p>
            <a:endParaRPr lang="it-IT" sz="2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L’evoluzione delle sue prerogative…"/>
          <p:cNvSpPr txBox="1"/>
          <p:nvPr/>
        </p:nvSpPr>
        <p:spPr>
          <a:xfrm>
            <a:off x="1010710" y="710170"/>
            <a:ext cx="10247101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57200">
              <a:defRPr sz="7200" cap="small">
                <a:latin typeface="Calibri"/>
                <a:ea typeface="Calibri"/>
                <a:cs typeface="Calibri"/>
                <a:sym typeface="Calibri"/>
              </a:defRPr>
            </a:pPr>
            <a:r>
              <a:rPr sz="3600">
                <a:solidFill>
                  <a:srgbClr val="7095A3"/>
                </a:solidFill>
              </a:rPr>
              <a:t>L’evoluzione</a:t>
            </a:r>
            <a:r>
              <a:rPr sz="3600"/>
              <a:t> delle sue prerogative</a:t>
            </a:r>
          </a:p>
          <a:p>
            <a:pPr defTabSz="457200">
              <a:defRPr sz="6000" i="1">
                <a:latin typeface="Calibri"/>
                <a:ea typeface="Calibri"/>
                <a:cs typeface="Calibri"/>
                <a:sym typeface="Calibri"/>
              </a:defRPr>
            </a:pPr>
            <a:r>
              <a:rPr sz="3000"/>
              <a:t>trattamento sequenziale: il bendaggio come partizione funzionale</a:t>
            </a:r>
          </a:p>
        </p:txBody>
      </p:sp>
      <p:sp>
        <p:nvSpPr>
          <p:cNvPr id="207" name="Functional Gastric Bypass (FGB) band insufflato"/>
          <p:cNvSpPr txBox="1"/>
          <p:nvPr/>
        </p:nvSpPr>
        <p:spPr>
          <a:xfrm>
            <a:off x="2341476" y="1845500"/>
            <a:ext cx="7558159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57200">
              <a:spcBef>
                <a:spcPts val="600"/>
              </a:spcBef>
              <a:defRPr sz="6000" b="1" cap="small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000" dirty="0"/>
              <a:t>Functional Gastric Bypass (FGB) band </a:t>
            </a:r>
            <a:r>
              <a:rPr sz="3600" dirty="0" err="1">
                <a:solidFill>
                  <a:srgbClr val="7095A3"/>
                </a:solidFill>
              </a:rPr>
              <a:t>in</a:t>
            </a:r>
            <a:r>
              <a:rPr sz="3000" dirty="0" err="1"/>
              <a:t>sufflato</a:t>
            </a:r>
            <a:endParaRPr sz="3000" dirty="0"/>
          </a:p>
        </p:txBody>
      </p:sp>
      <p:pic>
        <p:nvPicPr>
          <p:cNvPr id="20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7" y="2413000"/>
            <a:ext cx="4865093" cy="412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34" descr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782" y="2413000"/>
            <a:ext cx="3694039" cy="412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982" y="2413000"/>
            <a:ext cx="4858299" cy="412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L’evoluzione delle sue prerogative…"/>
          <p:cNvSpPr txBox="1"/>
          <p:nvPr/>
        </p:nvSpPr>
        <p:spPr>
          <a:xfrm>
            <a:off x="1010710" y="710170"/>
            <a:ext cx="10247101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57200">
              <a:defRPr sz="7200" cap="small">
                <a:latin typeface="Calibri"/>
                <a:ea typeface="Calibri"/>
                <a:cs typeface="Calibri"/>
                <a:sym typeface="Calibri"/>
              </a:defRPr>
            </a:pPr>
            <a:r>
              <a:rPr sz="3600" dirty="0" err="1">
                <a:solidFill>
                  <a:srgbClr val="7095A3"/>
                </a:solidFill>
              </a:rPr>
              <a:t>L’evoluzione</a:t>
            </a:r>
            <a:r>
              <a:rPr sz="3600" dirty="0"/>
              <a:t> </a:t>
            </a:r>
            <a:r>
              <a:rPr sz="3600" dirty="0" err="1"/>
              <a:t>delle</a:t>
            </a:r>
            <a:r>
              <a:rPr sz="3600" dirty="0"/>
              <a:t> sue prerogative</a:t>
            </a:r>
          </a:p>
          <a:p>
            <a:pPr defTabSz="457200">
              <a:defRPr sz="6000" i="1">
                <a:latin typeface="Calibri"/>
                <a:ea typeface="Calibri"/>
                <a:cs typeface="Calibri"/>
                <a:sym typeface="Calibri"/>
              </a:defRPr>
            </a:pPr>
            <a:r>
              <a:rPr sz="3000" dirty="0" err="1"/>
              <a:t>trattamento</a:t>
            </a:r>
            <a:r>
              <a:rPr sz="3000" dirty="0"/>
              <a:t> </a:t>
            </a:r>
            <a:r>
              <a:rPr sz="3000" dirty="0" err="1"/>
              <a:t>sequenziale</a:t>
            </a:r>
            <a:r>
              <a:rPr sz="3000" dirty="0"/>
              <a:t>: il </a:t>
            </a:r>
            <a:r>
              <a:rPr sz="3000" dirty="0" err="1"/>
              <a:t>bendaggio</a:t>
            </a:r>
            <a:r>
              <a:rPr sz="3000" dirty="0"/>
              <a:t> come </a:t>
            </a:r>
            <a:r>
              <a:rPr sz="3000" dirty="0" err="1"/>
              <a:t>partizione</a:t>
            </a:r>
            <a:r>
              <a:rPr sz="3000" dirty="0"/>
              <a:t> </a:t>
            </a:r>
            <a:r>
              <a:rPr sz="3000" dirty="0" err="1"/>
              <a:t>funzionale</a:t>
            </a:r>
            <a:endParaRPr sz="3000" dirty="0"/>
          </a:p>
        </p:txBody>
      </p:sp>
      <p:sp>
        <p:nvSpPr>
          <p:cNvPr id="216" name="Functional Gastric Bypass (FGB) band desufflato"/>
          <p:cNvSpPr txBox="1"/>
          <p:nvPr/>
        </p:nvSpPr>
        <p:spPr>
          <a:xfrm>
            <a:off x="2306203" y="1845500"/>
            <a:ext cx="762869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57200">
              <a:spcBef>
                <a:spcPts val="600"/>
              </a:spcBef>
              <a:defRPr sz="6000" b="1" cap="small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000"/>
              <a:t>Functional Gastric Bypass (FGB) band </a:t>
            </a:r>
            <a:r>
              <a:rPr sz="3600">
                <a:solidFill>
                  <a:srgbClr val="7095A3"/>
                </a:solidFill>
              </a:rPr>
              <a:t>de</a:t>
            </a:r>
            <a:r>
              <a:rPr sz="3000"/>
              <a:t>sufflato</a:t>
            </a:r>
          </a:p>
        </p:txBody>
      </p:sp>
      <p:pic>
        <p:nvPicPr>
          <p:cNvPr id="21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4" y="2766349"/>
            <a:ext cx="4450944" cy="3776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Picture 34" descr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533" y="2414979"/>
            <a:ext cx="3694039" cy="412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023" y="2576321"/>
            <a:ext cx="4778977" cy="39661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5CA4E7-5542-5740-92F3-8B35520C3C07}"/>
              </a:ext>
            </a:extLst>
          </p:cNvPr>
          <p:cNvSpPr txBox="1"/>
          <p:nvPr/>
        </p:nvSpPr>
        <p:spPr>
          <a:xfrm>
            <a:off x="277806" y="263358"/>
            <a:ext cx="116363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l’evoluzione</a:t>
            </a:r>
            <a:r>
              <a:rPr lang="en-US" sz="4400" b="1" dirty="0"/>
              <a:t> </a:t>
            </a:r>
            <a:r>
              <a:rPr lang="en-US" sz="4400" b="1" dirty="0" err="1"/>
              <a:t>delle</a:t>
            </a:r>
            <a:r>
              <a:rPr lang="en-US" sz="4400" b="1" dirty="0"/>
              <a:t> sue prerogative</a:t>
            </a:r>
          </a:p>
          <a:p>
            <a:pPr algn="ctr"/>
            <a:r>
              <a:rPr lang="en-US" sz="4000" i="1" dirty="0"/>
              <a:t>il team: </a:t>
            </a:r>
            <a:r>
              <a:rPr lang="en-US" sz="4000" i="1" dirty="0" err="1"/>
              <a:t>percorso</a:t>
            </a:r>
            <a:r>
              <a:rPr lang="en-US" sz="4000" i="1" dirty="0"/>
              <a:t> di </a:t>
            </a:r>
            <a:r>
              <a:rPr lang="en-US" sz="4000" i="1" dirty="0" err="1"/>
              <a:t>cura</a:t>
            </a:r>
            <a:r>
              <a:rPr lang="en-US" sz="4000" i="1" dirty="0"/>
              <a:t> per il “</a:t>
            </a:r>
            <a:r>
              <a:rPr lang="en-US" sz="4000" i="1" dirty="0" err="1"/>
              <a:t>miglior</a:t>
            </a:r>
            <a:r>
              <a:rPr lang="en-US" sz="4000" i="1" dirty="0"/>
              <a:t> </a:t>
            </a:r>
            <a:r>
              <a:rPr lang="en-US" sz="4000" i="1" dirty="0" err="1"/>
              <a:t>risultato</a:t>
            </a:r>
            <a:r>
              <a:rPr lang="en-US" sz="4000" i="1" dirty="0"/>
              <a:t>”</a:t>
            </a:r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7D6725AB-AE09-9D40-9DD5-6C98BFFFCFCA}"/>
              </a:ext>
            </a:extLst>
          </p:cNvPr>
          <p:cNvSpPr txBox="1">
            <a:spLocks/>
          </p:cNvSpPr>
          <p:nvPr/>
        </p:nvSpPr>
        <p:spPr>
          <a:xfrm>
            <a:off x="491972" y="2406221"/>
            <a:ext cx="5488289" cy="3731099"/>
          </a:xfrm>
          <a:prstGeom prst="rect">
            <a:avLst/>
          </a:prstGeom>
        </p:spPr>
        <p:txBody>
          <a:bodyPr>
            <a:noAutofit/>
          </a:bodyPr>
          <a:lstStyle>
            <a:lvl1pPr marL="266700" indent="-266700" algn="l" rtl="0" eaLnBrk="0" fontAlgn="base" hangingPunct="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latin typeface="+mj-lt"/>
              </a:rPr>
              <a:t>regolabilità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nuovi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obiettivi</a:t>
            </a:r>
            <a:endParaRPr lang="en-US" sz="3200" dirty="0">
              <a:latin typeface="+mj-lt"/>
            </a:endParaRPr>
          </a:p>
          <a:p>
            <a:pPr marL="0" indent="0">
              <a:buNone/>
            </a:pPr>
            <a:r>
              <a:rPr lang="en-US" sz="2800" i="1" dirty="0" err="1">
                <a:latin typeface="+mj-lt"/>
              </a:rPr>
              <a:t>desufflazioni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programmate</a:t>
            </a:r>
            <a:r>
              <a:rPr lang="en-US" sz="2800" i="1" dirty="0">
                <a:latin typeface="+mj-lt"/>
              </a:rPr>
              <a:t> e </a:t>
            </a:r>
            <a:r>
              <a:rPr lang="en-US" sz="2800" i="1" dirty="0" err="1">
                <a:latin typeface="+mj-lt"/>
              </a:rPr>
              <a:t>condivise</a:t>
            </a:r>
            <a:r>
              <a:rPr lang="en-US" sz="2800" i="1" dirty="0">
                <a:latin typeface="+mj-lt"/>
              </a:rPr>
              <a:t> per un </a:t>
            </a:r>
            <a:r>
              <a:rPr lang="en-US" sz="2800" i="1" dirty="0" err="1">
                <a:latin typeface="+mj-lt"/>
              </a:rPr>
              <a:t>soggetto</a:t>
            </a:r>
            <a:r>
              <a:rPr lang="en-US" sz="2800" i="1" dirty="0">
                <a:latin typeface="+mj-lt"/>
              </a:rPr>
              <a:t> ex </a:t>
            </a:r>
            <a:r>
              <a:rPr lang="en-US" sz="2800" i="1" dirty="0" err="1">
                <a:latin typeface="+mj-lt"/>
              </a:rPr>
              <a:t>obeso</a:t>
            </a:r>
            <a:r>
              <a:rPr lang="en-US" sz="2800" i="1" dirty="0">
                <a:latin typeface="+mj-lt"/>
              </a:rPr>
              <a:t> e </a:t>
            </a:r>
            <a:r>
              <a:rPr lang="en-US" sz="2800" i="1" dirty="0" err="1">
                <a:latin typeface="+mj-lt"/>
              </a:rPr>
              <a:t>rieducato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nello</a:t>
            </a:r>
            <a:r>
              <a:rPr lang="en-US" sz="2800" i="1" dirty="0">
                <a:latin typeface="+mj-lt"/>
              </a:rPr>
              <a:t> stile di vita</a:t>
            </a:r>
          </a:p>
        </p:txBody>
      </p:sp>
      <p:sp>
        <p:nvSpPr>
          <p:cNvPr id="4" name="Segnaposto testo 4">
            <a:extLst>
              <a:ext uri="{FF2B5EF4-FFF2-40B4-BE49-F238E27FC236}">
                <a16:creationId xmlns:a16="http://schemas.microsoft.com/office/drawing/2014/main" id="{A3C9578F-D8DD-234D-A11E-94B170B1EE3C}"/>
              </a:ext>
            </a:extLst>
          </p:cNvPr>
          <p:cNvSpPr txBox="1">
            <a:spLocks/>
          </p:cNvSpPr>
          <p:nvPr/>
        </p:nvSpPr>
        <p:spPr>
          <a:xfrm>
            <a:off x="6096000" y="2406221"/>
            <a:ext cx="5183188" cy="3731098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latin typeface="+mj-lt"/>
              </a:rPr>
              <a:t>reversibilità</a:t>
            </a:r>
            <a:r>
              <a:rPr lang="en-US" sz="3200" dirty="0">
                <a:latin typeface="+mj-lt"/>
              </a:rPr>
              <a:t>: fine </a:t>
            </a:r>
            <a:r>
              <a:rPr lang="en-US" sz="3200" dirty="0" err="1">
                <a:latin typeface="+mj-lt"/>
              </a:rPr>
              <a:t>della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cura</a:t>
            </a:r>
            <a:endParaRPr lang="en-US" sz="3200" dirty="0">
              <a:latin typeface="+mj-lt"/>
            </a:endParaRPr>
          </a:p>
          <a:p>
            <a:pPr marL="0" indent="0">
              <a:buNone/>
            </a:pPr>
            <a:r>
              <a:rPr lang="en-US" sz="2800" i="1" dirty="0" err="1">
                <a:latin typeface="+mj-lt"/>
              </a:rPr>
              <a:t>possiamo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rimuoverlo</a:t>
            </a:r>
            <a:r>
              <a:rPr lang="en-US" sz="2800" i="1" dirty="0">
                <a:latin typeface="+mj-lt"/>
              </a:rPr>
              <a:t> per </a:t>
            </a:r>
            <a:r>
              <a:rPr lang="en-US" sz="2800" i="1" dirty="0" err="1">
                <a:latin typeface="+mj-lt"/>
              </a:rPr>
              <a:t>una</a:t>
            </a:r>
            <a:r>
              <a:rPr lang="en-US" sz="2800" i="1" dirty="0">
                <a:latin typeface="+mj-lt"/>
              </a:rPr>
              <a:t> vita </a:t>
            </a:r>
            <a:r>
              <a:rPr lang="en-US" sz="2800" i="1" dirty="0" err="1">
                <a:latin typeface="+mj-lt"/>
              </a:rPr>
              <a:t>normale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oltre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l’obesità</a:t>
            </a:r>
            <a:endParaRPr lang="en-US" sz="2800" i="1" dirty="0">
              <a:latin typeface="+mj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1978147-87C7-32E0-C091-1C31FBB84F37}"/>
              </a:ext>
            </a:extLst>
          </p:cNvPr>
          <p:cNvSpPr txBox="1"/>
          <p:nvPr/>
        </p:nvSpPr>
        <p:spPr>
          <a:xfrm>
            <a:off x="0" y="507187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marzo ‘21 febbraio 23: 153 pazienti con il «miglior risultato»-%EWL 80%</a:t>
            </a:r>
          </a:p>
        </p:txBody>
      </p:sp>
    </p:spTree>
    <p:extLst>
      <p:ext uri="{BB962C8B-B14F-4D97-AF65-F5344CB8AC3E}">
        <p14:creationId xmlns:p14="http://schemas.microsoft.com/office/powerpoint/2010/main" val="3972210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A40134-890B-F350-1E0A-C4A98D673709}"/>
              </a:ext>
            </a:extLst>
          </p:cNvPr>
          <p:cNvSpPr txBox="1"/>
          <p:nvPr/>
        </p:nvSpPr>
        <p:spPr>
          <a:xfrm>
            <a:off x="3928259" y="192848"/>
            <a:ext cx="434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Considerazioni</a:t>
            </a:r>
            <a:r>
              <a:rPr lang="en-US" sz="3200" dirty="0"/>
              <a:t> e </a:t>
            </a:r>
            <a:r>
              <a:rPr lang="en-US" sz="3200" dirty="0" err="1"/>
              <a:t>pensieri</a:t>
            </a:r>
            <a:endParaRPr lang="en-US" sz="32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01C273-4C1F-7AE2-0600-4E97FD7819DA}"/>
              </a:ext>
            </a:extLst>
          </p:cNvPr>
          <p:cNvSpPr txBox="1"/>
          <p:nvPr/>
        </p:nvSpPr>
        <p:spPr>
          <a:xfrm>
            <a:off x="787078" y="2060294"/>
            <a:ext cx="3479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 un </a:t>
            </a:r>
            <a:r>
              <a:rPr lang="en-US" sz="2800" dirty="0" err="1"/>
              <a:t>percorso</a:t>
            </a:r>
            <a:r>
              <a:rPr lang="en-US" sz="2800" dirty="0"/>
              <a:t> di </a:t>
            </a:r>
            <a:r>
              <a:rPr lang="en-US" sz="2800" dirty="0" err="1"/>
              <a:t>cura</a:t>
            </a:r>
            <a:endParaRPr lang="en-US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01F51D-BDFC-15B9-CF21-CB1B2EE2C516}"/>
              </a:ext>
            </a:extLst>
          </p:cNvPr>
          <p:cNvSpPr txBox="1"/>
          <p:nvPr/>
        </p:nvSpPr>
        <p:spPr>
          <a:xfrm>
            <a:off x="407958" y="2945951"/>
            <a:ext cx="293631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Team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Bendaggio</a:t>
            </a:r>
            <a:r>
              <a:rPr lang="en-US" sz="2800" dirty="0"/>
              <a:t> </a:t>
            </a:r>
            <a:r>
              <a:rPr lang="en-US" sz="2800" dirty="0" err="1"/>
              <a:t>gastrico</a:t>
            </a:r>
            <a:endParaRPr lang="en-US" sz="2800" dirty="0"/>
          </a:p>
          <a:p>
            <a:r>
              <a:rPr lang="en-US" dirty="0" err="1"/>
              <a:t>l’intervento</a:t>
            </a:r>
            <a:r>
              <a:rPr lang="en-US" dirty="0"/>
              <a:t> </a:t>
            </a:r>
            <a:r>
              <a:rPr lang="en-US" dirty="0" err="1"/>
              <a:t>meno</a:t>
            </a:r>
            <a:r>
              <a:rPr lang="en-US" dirty="0"/>
              <a:t> </a:t>
            </a:r>
            <a:r>
              <a:rPr lang="en-US" dirty="0" err="1"/>
              <a:t>invasivo</a:t>
            </a:r>
            <a:endParaRPr lang="en-US" dirty="0"/>
          </a:p>
          <a:p>
            <a:r>
              <a:rPr lang="en-US" dirty="0" err="1"/>
              <a:t>regolabile</a:t>
            </a:r>
            <a:endParaRPr lang="en-US" dirty="0"/>
          </a:p>
          <a:p>
            <a:r>
              <a:rPr lang="en-US" dirty="0" err="1"/>
              <a:t>reversibile</a:t>
            </a:r>
            <a:endParaRPr lang="en-US" dirty="0"/>
          </a:p>
          <a:p>
            <a:r>
              <a:rPr lang="en-US" dirty="0" err="1"/>
              <a:t>sequenziale</a:t>
            </a:r>
            <a:endParaRPr lang="en-US" dirty="0"/>
          </a:p>
        </p:txBody>
      </p:sp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83FA89D8-EE3B-8A04-1FCF-16271835E1D3}"/>
              </a:ext>
            </a:extLst>
          </p:cNvPr>
          <p:cNvSpPr txBox="1">
            <a:spLocks/>
          </p:cNvSpPr>
          <p:nvPr/>
        </p:nvSpPr>
        <p:spPr>
          <a:xfrm>
            <a:off x="4083016" y="2622844"/>
            <a:ext cx="4039370" cy="3570089"/>
          </a:xfrm>
          <a:prstGeom prst="rect">
            <a:avLst/>
          </a:prstGeom>
        </p:spPr>
        <p:txBody>
          <a:bodyPr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800" dirty="0" err="1"/>
              <a:t>indicazione</a:t>
            </a:r>
            <a:r>
              <a:rPr lang="en-US" sz="2800" dirty="0"/>
              <a:t> consolidate</a:t>
            </a:r>
          </a:p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sz="2800" dirty="0"/>
              <a:t>follow-up</a:t>
            </a:r>
          </a:p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</a:pPr>
            <a:endParaRPr lang="en-US" sz="2400" dirty="0"/>
          </a:p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sz="2400" dirty="0"/>
              <a:t>no </a:t>
            </a:r>
            <a:r>
              <a:rPr lang="en-US" sz="2400" dirty="0" err="1"/>
              <a:t>trattamenti</a:t>
            </a:r>
            <a:r>
              <a:rPr lang="en-US" sz="2400" dirty="0"/>
              <a:t> in </a:t>
            </a:r>
            <a:r>
              <a:rPr lang="en-US" sz="2400" dirty="0" err="1"/>
              <a:t>eccesso</a:t>
            </a:r>
            <a:endParaRPr lang="en-US" sz="24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/>
              <a:t>no </a:t>
            </a:r>
            <a:r>
              <a:rPr lang="en-US" sz="2400" dirty="0" err="1"/>
              <a:t>effetti</a:t>
            </a:r>
            <a:r>
              <a:rPr lang="en-US" sz="2400" dirty="0"/>
              <a:t> </a:t>
            </a:r>
            <a:r>
              <a:rPr lang="en-US" sz="2400" dirty="0" err="1"/>
              <a:t>collaterali</a:t>
            </a:r>
            <a:r>
              <a:rPr lang="en-US" sz="2400" dirty="0"/>
              <a:t> a </a:t>
            </a:r>
            <a:r>
              <a:rPr lang="en-US" sz="2400" dirty="0" err="1"/>
              <a:t>lungo</a:t>
            </a:r>
            <a:r>
              <a:rPr lang="en-US" sz="2400" dirty="0"/>
              <a:t> </a:t>
            </a:r>
            <a:r>
              <a:rPr lang="en-US" sz="2400" dirty="0" err="1"/>
              <a:t>termine</a:t>
            </a:r>
            <a:endParaRPr lang="en-US" sz="24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400" dirty="0" err="1"/>
              <a:t>soluzioni</a:t>
            </a:r>
            <a:r>
              <a:rPr lang="en-US" sz="2400" dirty="0"/>
              <a:t> per il </a:t>
            </a:r>
            <a:r>
              <a:rPr lang="en-US" sz="2400" dirty="0" err="1"/>
              <a:t>lungo</a:t>
            </a:r>
            <a:r>
              <a:rPr lang="en-US" sz="2400" dirty="0"/>
              <a:t> </a:t>
            </a:r>
            <a:r>
              <a:rPr lang="en-US" sz="2400" dirty="0" err="1"/>
              <a:t>termine</a:t>
            </a:r>
            <a:r>
              <a:rPr lang="en-US" sz="2400" dirty="0"/>
              <a:t>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i="1" dirty="0" err="1"/>
              <a:t>farmaci</a:t>
            </a:r>
            <a:r>
              <a:rPr lang="en-US" i="1" dirty="0"/>
              <a:t>, </a:t>
            </a:r>
            <a:r>
              <a:rPr lang="en-US" i="1" dirty="0" err="1"/>
              <a:t>sequenzialità</a:t>
            </a:r>
            <a:r>
              <a:rPr lang="en-US" i="1" dirty="0"/>
              <a:t>, </a:t>
            </a:r>
            <a:r>
              <a:rPr lang="en-US" i="1" dirty="0" err="1"/>
              <a:t>restaurazione</a:t>
            </a:r>
            <a:endParaRPr lang="en-US" i="1" dirty="0"/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8D2952E7-4204-5A02-9EAF-77280346D300}"/>
              </a:ext>
            </a:extLst>
          </p:cNvPr>
          <p:cNvSpPr/>
          <p:nvPr/>
        </p:nvSpPr>
        <p:spPr>
          <a:xfrm>
            <a:off x="1586323" y="3194612"/>
            <a:ext cx="2304000" cy="108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ccia destra 6">
            <a:extLst>
              <a:ext uri="{FF2B5EF4-FFF2-40B4-BE49-F238E27FC236}">
                <a16:creationId xmlns:a16="http://schemas.microsoft.com/office/drawing/2014/main" id="{E45CFD6F-D98A-B41C-65EF-C83F98423D53}"/>
              </a:ext>
            </a:extLst>
          </p:cNvPr>
          <p:cNvSpPr/>
          <p:nvPr/>
        </p:nvSpPr>
        <p:spPr>
          <a:xfrm rot="1043612">
            <a:off x="3390571" y="4688604"/>
            <a:ext cx="776944" cy="108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ccia destra 7">
            <a:extLst>
              <a:ext uri="{FF2B5EF4-FFF2-40B4-BE49-F238E27FC236}">
                <a16:creationId xmlns:a16="http://schemas.microsoft.com/office/drawing/2014/main" id="{673AC7A7-3D6B-8F11-5AD4-73260F04AF35}"/>
              </a:ext>
            </a:extLst>
          </p:cNvPr>
          <p:cNvSpPr/>
          <p:nvPr/>
        </p:nvSpPr>
        <p:spPr>
          <a:xfrm rot="20930698">
            <a:off x="3388432" y="4376299"/>
            <a:ext cx="664749" cy="108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ccia destra 8">
            <a:extLst>
              <a:ext uri="{FF2B5EF4-FFF2-40B4-BE49-F238E27FC236}">
                <a16:creationId xmlns:a16="http://schemas.microsoft.com/office/drawing/2014/main" id="{3BDA7226-B582-F15B-5258-4AC771B0B926}"/>
              </a:ext>
            </a:extLst>
          </p:cNvPr>
          <p:cNvSpPr/>
          <p:nvPr/>
        </p:nvSpPr>
        <p:spPr>
          <a:xfrm rot="3176371">
            <a:off x="3107918" y="5096194"/>
            <a:ext cx="1210750" cy="108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B60E8BB-C30F-2754-3BA3-6DE602B92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456" y="1"/>
            <a:ext cx="1427544" cy="107065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EE1D8DA-B724-5765-C921-CD9CB776C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6031" y="1070659"/>
            <a:ext cx="1427544" cy="112730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8BE6A1D-AC56-CFD2-DB07-4857B20F9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24" y="5599359"/>
            <a:ext cx="1338482" cy="11999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11C9C7A-AC59-42A0-A3FC-CFAEF8A79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0274" y="2232691"/>
            <a:ext cx="1325532" cy="106495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E3E610A-B5A5-037E-F406-852B1A3F9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7279" y="3347680"/>
            <a:ext cx="888527" cy="119990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A3788BE-B13F-E6D1-3CED-CAE4242CB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4464" y="4634561"/>
            <a:ext cx="924401" cy="86662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76A0A05-2191-8905-85AF-F1FD703AAC2D}"/>
              </a:ext>
            </a:extLst>
          </p:cNvPr>
          <p:cNvSpPr txBox="1"/>
          <p:nvPr/>
        </p:nvSpPr>
        <p:spPr>
          <a:xfrm>
            <a:off x="8134653" y="794044"/>
            <a:ext cx="1715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 </a:t>
            </a:r>
            <a:r>
              <a:rPr lang="en-US" dirty="0" err="1"/>
              <a:t>ragioni</a:t>
            </a:r>
            <a:r>
              <a:rPr lang="en-US" dirty="0"/>
              <a:t> </a:t>
            </a:r>
            <a:r>
              <a:rPr lang="en-US" dirty="0" err="1"/>
              <a:t>della</a:t>
            </a:r>
            <a:endParaRPr lang="en-US" dirty="0"/>
          </a:p>
          <a:p>
            <a:r>
              <a:rPr lang="en-US" dirty="0" err="1"/>
              <a:t>dequalificazione</a:t>
            </a:r>
            <a:endParaRPr lang="en-US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F75BCC1-0037-B9C5-12E0-706778F52A4C}"/>
              </a:ext>
            </a:extLst>
          </p:cNvPr>
          <p:cNvSpPr txBox="1"/>
          <p:nvPr/>
        </p:nvSpPr>
        <p:spPr>
          <a:xfrm>
            <a:off x="8339613" y="3666685"/>
            <a:ext cx="1518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 </a:t>
            </a:r>
            <a:r>
              <a:rPr lang="en-US" dirty="0" err="1"/>
              <a:t>ragioni</a:t>
            </a:r>
            <a:r>
              <a:rPr lang="en-US" dirty="0"/>
              <a:t> per </a:t>
            </a:r>
          </a:p>
          <a:p>
            <a:r>
              <a:rPr lang="en-US" dirty="0" err="1"/>
              <a:t>riflettere</a:t>
            </a:r>
            <a:endParaRPr lang="en-US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B0BC48D-9EE5-5722-96A7-39169454837D}"/>
              </a:ext>
            </a:extLst>
          </p:cNvPr>
          <p:cNvSpPr txBox="1"/>
          <p:nvPr/>
        </p:nvSpPr>
        <p:spPr>
          <a:xfrm>
            <a:off x="8339613" y="5885338"/>
            <a:ext cx="1674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 </a:t>
            </a:r>
            <a:r>
              <a:rPr lang="en-US" dirty="0" err="1"/>
              <a:t>ragioni</a:t>
            </a:r>
            <a:r>
              <a:rPr lang="en-US" dirty="0"/>
              <a:t> </a:t>
            </a:r>
            <a:r>
              <a:rPr lang="en-US" dirty="0" err="1"/>
              <a:t>della</a:t>
            </a:r>
            <a:endParaRPr lang="en-US" dirty="0"/>
          </a:p>
          <a:p>
            <a:r>
              <a:rPr lang="en-US" dirty="0" err="1"/>
              <a:t>preoccupazione</a:t>
            </a:r>
            <a:endParaRPr lang="en-US" dirty="0"/>
          </a:p>
        </p:txBody>
      </p:sp>
      <p:sp>
        <p:nvSpPr>
          <p:cNvPr id="21" name="Parentesi graffa aperta 20">
            <a:extLst>
              <a:ext uri="{FF2B5EF4-FFF2-40B4-BE49-F238E27FC236}">
                <a16:creationId xmlns:a16="http://schemas.microsoft.com/office/drawing/2014/main" id="{CDC0B477-EF0E-E216-3259-1671D49F97F6}"/>
              </a:ext>
            </a:extLst>
          </p:cNvPr>
          <p:cNvSpPr/>
          <p:nvPr/>
        </p:nvSpPr>
        <p:spPr>
          <a:xfrm>
            <a:off x="10451939" y="0"/>
            <a:ext cx="385385" cy="2321904"/>
          </a:xfrm>
          <a:prstGeom prst="leftBrace">
            <a:avLst>
              <a:gd name="adj1" fmla="val 8333"/>
              <a:gd name="adj2" fmla="val 5199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entesi graffa aperta 21">
            <a:extLst>
              <a:ext uri="{FF2B5EF4-FFF2-40B4-BE49-F238E27FC236}">
                <a16:creationId xmlns:a16="http://schemas.microsoft.com/office/drawing/2014/main" id="{A41A297A-E835-A98B-B893-B7DA8650E2BA}"/>
              </a:ext>
            </a:extLst>
          </p:cNvPr>
          <p:cNvSpPr/>
          <p:nvPr/>
        </p:nvSpPr>
        <p:spPr>
          <a:xfrm>
            <a:off x="10451939" y="2465408"/>
            <a:ext cx="385385" cy="303577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ccia destra 22">
            <a:extLst>
              <a:ext uri="{FF2B5EF4-FFF2-40B4-BE49-F238E27FC236}">
                <a16:creationId xmlns:a16="http://schemas.microsoft.com/office/drawing/2014/main" id="{FC0C776E-3091-BCC7-ABE8-0630E0526F9F}"/>
              </a:ext>
            </a:extLst>
          </p:cNvPr>
          <p:cNvSpPr/>
          <p:nvPr/>
        </p:nvSpPr>
        <p:spPr>
          <a:xfrm>
            <a:off x="9924631" y="6199310"/>
            <a:ext cx="720000" cy="108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D1D5CE2-5162-7D59-E7FB-2834BDA62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098" y="972126"/>
            <a:ext cx="5393803" cy="533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61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60FFCC5-9B49-1AB6-DB61-DCB32DB2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158" y="2090423"/>
            <a:ext cx="3575683" cy="476757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C47C4F-E408-4400-23E9-2618CDCA89D6}"/>
              </a:ext>
            </a:extLst>
          </p:cNvPr>
          <p:cNvSpPr txBox="1"/>
          <p:nvPr/>
        </p:nvSpPr>
        <p:spPr>
          <a:xfrm>
            <a:off x="0" y="148590"/>
            <a:ext cx="12192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Ksenija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Mlinar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was the story of Italian minimally invasive bariatric surgery</a:t>
            </a:r>
          </a:p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Gastric banding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Inamed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Health) </a:t>
            </a:r>
          </a:p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4B689C-EFFE-FEB8-65EB-80712DF739E6}"/>
              </a:ext>
            </a:extLst>
          </p:cNvPr>
          <p:cNvSpPr txBox="1"/>
          <p:nvPr/>
        </p:nvSpPr>
        <p:spPr>
          <a:xfrm>
            <a:off x="0" y="3143250"/>
            <a:ext cx="4459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Your beautiful person stays with us. </a:t>
            </a:r>
          </a:p>
          <a:p>
            <a:r>
              <a:rPr lang="en-US" sz="2800" dirty="0"/>
              <a:t>Thank You, dear </a:t>
            </a:r>
            <a:r>
              <a:rPr lang="en-US" sz="2800" dirty="0" err="1"/>
              <a:t>Ksenija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037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/>
          <p:cNvSpPr txBox="1"/>
          <p:nvPr/>
        </p:nvSpPr>
        <p:spPr>
          <a:xfrm>
            <a:off x="1524000" y="2067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Linee</a:t>
            </a:r>
            <a:r>
              <a:rPr lang="en-US" sz="4000" dirty="0"/>
              <a:t> </a:t>
            </a:r>
            <a:r>
              <a:rPr lang="en-US" sz="4000" dirty="0" err="1"/>
              <a:t>guida</a:t>
            </a:r>
            <a:endParaRPr lang="en-US" sz="4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B007F8F-29B9-63E0-1775-0E5AE52FF89B}"/>
              </a:ext>
            </a:extLst>
          </p:cNvPr>
          <p:cNvSpPr txBox="1"/>
          <p:nvPr/>
        </p:nvSpPr>
        <p:spPr>
          <a:xfrm>
            <a:off x="1524000" y="842881"/>
            <a:ext cx="9144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</a:t>
            </a:r>
            <a:r>
              <a:rPr lang="en-US" sz="3600" dirty="0"/>
              <a:t>il team </a:t>
            </a:r>
            <a:r>
              <a:rPr lang="en-US" sz="3600" dirty="0" err="1"/>
              <a:t>interdisciplinare</a:t>
            </a:r>
            <a:endParaRPr lang="en-US" sz="3600" dirty="0"/>
          </a:p>
          <a:p>
            <a:pPr algn="ctr"/>
            <a:endParaRPr lang="en-US" sz="2800" dirty="0"/>
          </a:p>
          <a:p>
            <a:pPr algn="ctr"/>
            <a:r>
              <a:rPr lang="en-US" sz="3200" b="1" dirty="0"/>
              <a:t>1° </a:t>
            </a:r>
            <a:r>
              <a:rPr lang="en-US" sz="3200" b="1" dirty="0" err="1"/>
              <a:t>obiettivo</a:t>
            </a:r>
            <a:endParaRPr lang="en-US" sz="3200" b="1" dirty="0"/>
          </a:p>
          <a:p>
            <a:pPr algn="ctr"/>
            <a:r>
              <a:rPr lang="en-US" sz="3200" dirty="0" err="1"/>
              <a:t>riequilibrio</a:t>
            </a:r>
            <a:r>
              <a:rPr lang="en-US" sz="3200" dirty="0"/>
              <a:t> </a:t>
            </a:r>
            <a:r>
              <a:rPr lang="en-US" sz="3200" dirty="0" err="1"/>
              <a:t>dello</a:t>
            </a:r>
            <a:r>
              <a:rPr lang="en-US" sz="3200" dirty="0"/>
              <a:t> stile di vita e dell’”</a:t>
            </a:r>
            <a:r>
              <a:rPr lang="en-US" sz="3200" dirty="0" err="1"/>
              <a:t>adiposità</a:t>
            </a:r>
            <a:r>
              <a:rPr lang="en-US" sz="3200" dirty="0"/>
              <a:t>”</a:t>
            </a:r>
          </a:p>
          <a:p>
            <a:pPr algn="ctr"/>
            <a:r>
              <a:rPr lang="en-US" sz="3200" b="1" dirty="0"/>
              <a:t>2° </a:t>
            </a:r>
            <a:r>
              <a:rPr lang="en-US" sz="3200" b="1" dirty="0" err="1"/>
              <a:t>obiettivo</a:t>
            </a:r>
            <a:endParaRPr lang="en-US" sz="3200" b="1" dirty="0"/>
          </a:p>
          <a:p>
            <a:pPr algn="ctr"/>
            <a:r>
              <a:rPr lang="en-US" sz="3200" dirty="0" err="1"/>
              <a:t>preparare</a:t>
            </a:r>
            <a:r>
              <a:rPr lang="en-US" sz="3200" dirty="0"/>
              <a:t> </a:t>
            </a:r>
            <a:r>
              <a:rPr lang="en-US" sz="3200" dirty="0" err="1"/>
              <a:t>selezionare</a:t>
            </a:r>
            <a:r>
              <a:rPr lang="en-US" sz="3200" dirty="0"/>
              <a:t> </a:t>
            </a:r>
            <a:r>
              <a:rPr lang="en-US" sz="3200" dirty="0" err="1"/>
              <a:t>indicare</a:t>
            </a:r>
            <a:endParaRPr lang="en-US" sz="3200" dirty="0"/>
          </a:p>
          <a:p>
            <a:endParaRPr lang="en-US" dirty="0"/>
          </a:p>
        </p:txBody>
      </p:sp>
      <p:sp>
        <p:nvSpPr>
          <p:cNvPr id="16" name="Freccia giù 15">
            <a:extLst>
              <a:ext uri="{FF2B5EF4-FFF2-40B4-BE49-F238E27FC236}">
                <a16:creationId xmlns:a16="http://schemas.microsoft.com/office/drawing/2014/main" id="{04E32A4E-EDFE-C4D8-9BE5-C264CF696994}"/>
              </a:ext>
            </a:extLst>
          </p:cNvPr>
          <p:cNvSpPr/>
          <p:nvPr/>
        </p:nvSpPr>
        <p:spPr>
          <a:xfrm rot="3360000">
            <a:off x="5084211" y="4093323"/>
            <a:ext cx="216000" cy="1008000"/>
          </a:xfrm>
          <a:prstGeom prst="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ccia giù 18">
            <a:extLst>
              <a:ext uri="{FF2B5EF4-FFF2-40B4-BE49-F238E27FC236}">
                <a16:creationId xmlns:a16="http://schemas.microsoft.com/office/drawing/2014/main" id="{5586DC4F-2F1E-0C79-6C7E-F97C54B03A4C}"/>
              </a:ext>
            </a:extLst>
          </p:cNvPr>
          <p:cNvSpPr/>
          <p:nvPr/>
        </p:nvSpPr>
        <p:spPr>
          <a:xfrm rot="18451179">
            <a:off x="6718738" y="4162773"/>
            <a:ext cx="216000" cy="1008000"/>
          </a:xfrm>
          <a:prstGeom prst="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358F884-DC5E-3E13-5159-583CC8CE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126" y="4893301"/>
            <a:ext cx="1387560" cy="130273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45CE7F8-AB7A-9E1C-DA06-DA5CA1F18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710" y="4712079"/>
            <a:ext cx="2024793" cy="1442262"/>
          </a:xfrm>
          <a:prstGeom prst="rect">
            <a:avLst/>
          </a:prstGeom>
        </p:spPr>
      </p:pic>
      <p:sp>
        <p:nvSpPr>
          <p:cNvPr id="2" name="Freccia giù 1">
            <a:extLst>
              <a:ext uri="{FF2B5EF4-FFF2-40B4-BE49-F238E27FC236}">
                <a16:creationId xmlns:a16="http://schemas.microsoft.com/office/drawing/2014/main" id="{08358CED-F324-F2EF-2E16-59BA4A4B7263}"/>
              </a:ext>
            </a:extLst>
          </p:cNvPr>
          <p:cNvSpPr/>
          <p:nvPr/>
        </p:nvSpPr>
        <p:spPr>
          <a:xfrm rot="2469958">
            <a:off x="6893342" y="1354673"/>
            <a:ext cx="216000" cy="68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ccia giù 2">
            <a:extLst>
              <a:ext uri="{FF2B5EF4-FFF2-40B4-BE49-F238E27FC236}">
                <a16:creationId xmlns:a16="http://schemas.microsoft.com/office/drawing/2014/main" id="{32B403B2-745D-AD5B-7DA0-3168277A2211}"/>
              </a:ext>
            </a:extLst>
          </p:cNvPr>
          <p:cNvSpPr/>
          <p:nvPr/>
        </p:nvSpPr>
        <p:spPr>
          <a:xfrm rot="18786678">
            <a:off x="4896479" y="1309474"/>
            <a:ext cx="216000" cy="68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ccia giù 3">
            <a:extLst>
              <a:ext uri="{FF2B5EF4-FFF2-40B4-BE49-F238E27FC236}">
                <a16:creationId xmlns:a16="http://schemas.microsoft.com/office/drawing/2014/main" id="{2E997991-ED82-DDF5-117B-38C85ABC6E07}"/>
              </a:ext>
            </a:extLst>
          </p:cNvPr>
          <p:cNvSpPr/>
          <p:nvPr/>
        </p:nvSpPr>
        <p:spPr>
          <a:xfrm>
            <a:off x="5937983" y="1445003"/>
            <a:ext cx="216000" cy="468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815F6D-D4DA-678B-1E05-8FB9D28C4C87}"/>
              </a:ext>
            </a:extLst>
          </p:cNvPr>
          <p:cNvSpPr txBox="1"/>
          <p:nvPr/>
        </p:nvSpPr>
        <p:spPr>
          <a:xfrm rot="19418396">
            <a:off x="4921269" y="4560862"/>
            <a:ext cx="88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farmaci</a:t>
            </a:r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8613B00-C965-6606-EFFD-9ACF1730A555}"/>
              </a:ext>
            </a:extLst>
          </p:cNvPr>
          <p:cNvSpPr txBox="1"/>
          <p:nvPr/>
        </p:nvSpPr>
        <p:spPr>
          <a:xfrm rot="2215675">
            <a:off x="6112546" y="4611801"/>
            <a:ext cx="100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chirurgia</a:t>
            </a:r>
            <a:endParaRPr lang="en-US" dirty="0"/>
          </a:p>
        </p:txBody>
      </p:sp>
      <p:sp>
        <p:nvSpPr>
          <p:cNvPr id="8" name="Freccia destra 7">
            <a:extLst>
              <a:ext uri="{FF2B5EF4-FFF2-40B4-BE49-F238E27FC236}">
                <a16:creationId xmlns:a16="http://schemas.microsoft.com/office/drawing/2014/main" id="{472DD424-D7C3-AE05-047E-555358880D19}"/>
              </a:ext>
            </a:extLst>
          </p:cNvPr>
          <p:cNvSpPr/>
          <p:nvPr/>
        </p:nvSpPr>
        <p:spPr>
          <a:xfrm>
            <a:off x="4713983" y="5428525"/>
            <a:ext cx="2664000" cy="720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ccia sinistra 8">
            <a:extLst>
              <a:ext uri="{FF2B5EF4-FFF2-40B4-BE49-F238E27FC236}">
                <a16:creationId xmlns:a16="http://schemas.microsoft.com/office/drawing/2014/main" id="{E38A98AF-F271-53C9-D49E-52B767C39687}"/>
              </a:ext>
            </a:extLst>
          </p:cNvPr>
          <p:cNvSpPr/>
          <p:nvPr/>
        </p:nvSpPr>
        <p:spPr>
          <a:xfrm>
            <a:off x="4681001" y="5281916"/>
            <a:ext cx="2664000" cy="7200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668047-FFFF-8033-95C9-DFDC16D3CC54}"/>
              </a:ext>
            </a:extLst>
          </p:cNvPr>
          <p:cNvSpPr txBox="1"/>
          <p:nvPr/>
        </p:nvSpPr>
        <p:spPr>
          <a:xfrm>
            <a:off x="4886539" y="5777974"/>
            <a:ext cx="21657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3° </a:t>
            </a:r>
            <a:r>
              <a:rPr lang="en-US" sz="3200" b="1" dirty="0" err="1"/>
              <a:t>obiettivo</a:t>
            </a:r>
            <a:endParaRPr lang="en-US" sz="3200" b="1" dirty="0"/>
          </a:p>
          <a:p>
            <a:pPr algn="ctr"/>
            <a:r>
              <a:rPr lang="en-US" sz="3200" dirty="0"/>
              <a:t>Follow-up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8A1BC92-094F-B6A1-9062-0B6164018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65" y="149750"/>
            <a:ext cx="2139048" cy="121536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1E3CEAE-EAB1-F1B9-40F8-511368735243}"/>
              </a:ext>
            </a:extLst>
          </p:cNvPr>
          <p:cNvSpPr txBox="1"/>
          <p:nvPr/>
        </p:nvSpPr>
        <p:spPr>
          <a:xfrm>
            <a:off x="8950200" y="138574"/>
            <a:ext cx="2993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9084"/>
                </a:solidFill>
                <a:effectLst/>
                <a:latin typeface="Helvetica" pitchFamily="2" charset="0"/>
              </a:rPr>
              <a:t>Future therapies for </a:t>
            </a:r>
            <a:r>
              <a:rPr lang="it-IT" dirty="0" err="1">
                <a:solidFill>
                  <a:srgbClr val="009084"/>
                </a:solidFill>
                <a:effectLst/>
                <a:latin typeface="Helvetica" pitchFamily="2" charset="0"/>
              </a:rPr>
              <a:t>obesity</a:t>
            </a:r>
            <a:endParaRPr lang="it-IT" dirty="0">
              <a:solidFill>
                <a:srgbClr val="009084"/>
              </a:solidFill>
              <a:effectLst/>
              <a:latin typeface="Helvetica" pitchFamily="2" charset="0"/>
            </a:endParaRPr>
          </a:p>
          <a:p>
            <a:r>
              <a:rPr lang="it-IT" dirty="0">
                <a:effectLst/>
                <a:latin typeface="Helvetica" pitchFamily="2" charset="0"/>
              </a:rPr>
              <a:t>Clinical Medicine 2023 </a:t>
            </a:r>
          </a:p>
          <a:p>
            <a:r>
              <a:rPr lang="it-IT" dirty="0" err="1">
                <a:effectLst/>
                <a:latin typeface="Helvetica" pitchFamily="2" charset="0"/>
              </a:rPr>
              <a:t>Vol</a:t>
            </a:r>
            <a:r>
              <a:rPr lang="it-IT" dirty="0">
                <a:effectLst/>
                <a:latin typeface="Helvetica" pitchFamily="2" charset="0"/>
              </a:rPr>
              <a:t> 23, No 4: 337–46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08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/>
          <p:cNvSpPr txBox="1"/>
          <p:nvPr/>
        </p:nvSpPr>
        <p:spPr>
          <a:xfrm>
            <a:off x="1524000" y="2067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Linee</a:t>
            </a:r>
            <a:r>
              <a:rPr lang="en-US" sz="4000" dirty="0"/>
              <a:t> </a:t>
            </a:r>
            <a:r>
              <a:rPr lang="en-US" sz="4000" dirty="0" err="1"/>
              <a:t>guida</a:t>
            </a:r>
            <a:r>
              <a:rPr lang="en-US" sz="4000" dirty="0"/>
              <a:t> e nostro </a:t>
            </a:r>
            <a:r>
              <a:rPr lang="en-US" sz="4000" dirty="0" err="1"/>
              <a:t>percorso</a:t>
            </a:r>
            <a:r>
              <a:rPr lang="en-US" sz="4000" dirty="0"/>
              <a:t> di </a:t>
            </a:r>
            <a:r>
              <a:rPr lang="en-US" sz="4000" dirty="0" err="1"/>
              <a:t>cura</a:t>
            </a:r>
            <a:endParaRPr lang="en-US" sz="4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B007F8F-29B9-63E0-1775-0E5AE52FF89B}"/>
              </a:ext>
            </a:extLst>
          </p:cNvPr>
          <p:cNvSpPr txBox="1"/>
          <p:nvPr/>
        </p:nvSpPr>
        <p:spPr>
          <a:xfrm>
            <a:off x="1524000" y="842881"/>
            <a:ext cx="9144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</a:t>
            </a:r>
            <a:r>
              <a:rPr lang="en-US" sz="3600" dirty="0"/>
              <a:t>il team </a:t>
            </a:r>
            <a:r>
              <a:rPr lang="en-US" sz="3600" dirty="0" err="1"/>
              <a:t>interdisciplinare</a:t>
            </a:r>
            <a:r>
              <a:rPr lang="en-US" sz="3600" dirty="0"/>
              <a:t> </a:t>
            </a:r>
            <a:r>
              <a:rPr lang="en-US" sz="3600" dirty="0" err="1"/>
              <a:t>è</a:t>
            </a:r>
            <a:r>
              <a:rPr lang="en-US" sz="3600" dirty="0"/>
              <a:t> </a:t>
            </a:r>
            <a:r>
              <a:rPr lang="en-US" sz="3600" dirty="0" err="1"/>
              <a:t>indispensabile</a:t>
            </a:r>
            <a:endParaRPr lang="en-US" sz="3600" dirty="0"/>
          </a:p>
          <a:p>
            <a:pPr algn="ctr"/>
            <a:r>
              <a:rPr lang="en-US" sz="2800" dirty="0" err="1"/>
              <a:t>una</a:t>
            </a:r>
            <a:r>
              <a:rPr lang="en-US" sz="2800" dirty="0"/>
              <a:t> </a:t>
            </a:r>
            <a:r>
              <a:rPr lang="en-US" sz="2800" dirty="0" err="1"/>
              <a:t>dieta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misura</a:t>
            </a:r>
            <a:r>
              <a:rPr lang="en-US" sz="2800" dirty="0"/>
              <a:t>       </a:t>
            </a:r>
            <a:r>
              <a:rPr lang="en-US" sz="2800" dirty="0" err="1"/>
              <a:t>attività</a:t>
            </a:r>
            <a:r>
              <a:rPr lang="en-US" sz="2800" dirty="0"/>
              <a:t> </a:t>
            </a:r>
            <a:r>
              <a:rPr lang="en-US" sz="2800" dirty="0" err="1"/>
              <a:t>fisica</a:t>
            </a:r>
            <a:r>
              <a:rPr lang="en-US" sz="2800" dirty="0"/>
              <a:t>         </a:t>
            </a:r>
            <a:r>
              <a:rPr lang="en-US" sz="2800" dirty="0" err="1"/>
              <a:t>supporto</a:t>
            </a:r>
            <a:r>
              <a:rPr lang="en-US" sz="2800" dirty="0"/>
              <a:t> </a:t>
            </a:r>
            <a:r>
              <a:rPr lang="en-US" sz="2800" dirty="0" err="1"/>
              <a:t>psicologico</a:t>
            </a:r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3200" b="1" dirty="0"/>
              <a:t>1° </a:t>
            </a:r>
            <a:r>
              <a:rPr lang="en-US" sz="3200" b="1" dirty="0" err="1"/>
              <a:t>obiettivo</a:t>
            </a:r>
            <a:endParaRPr lang="en-US" sz="3200" b="1" dirty="0"/>
          </a:p>
          <a:p>
            <a:pPr algn="ctr"/>
            <a:r>
              <a:rPr lang="en-US" sz="3200" dirty="0" err="1"/>
              <a:t>riequilibrio</a:t>
            </a:r>
            <a:r>
              <a:rPr lang="en-US" sz="3200" dirty="0"/>
              <a:t> </a:t>
            </a:r>
            <a:r>
              <a:rPr lang="en-US" sz="3200" dirty="0" err="1"/>
              <a:t>dello</a:t>
            </a:r>
            <a:r>
              <a:rPr lang="en-US" sz="3200" dirty="0"/>
              <a:t> stile di vita e dell’”</a:t>
            </a:r>
            <a:r>
              <a:rPr lang="en-US" sz="3200" dirty="0" err="1"/>
              <a:t>adiposità</a:t>
            </a:r>
            <a:r>
              <a:rPr lang="en-US" sz="3200" dirty="0"/>
              <a:t>”</a:t>
            </a:r>
          </a:p>
          <a:p>
            <a:endParaRPr lang="en-US" dirty="0"/>
          </a:p>
        </p:txBody>
      </p:sp>
      <p:sp>
        <p:nvSpPr>
          <p:cNvPr id="2" name="Freccia giù 1">
            <a:extLst>
              <a:ext uri="{FF2B5EF4-FFF2-40B4-BE49-F238E27FC236}">
                <a16:creationId xmlns:a16="http://schemas.microsoft.com/office/drawing/2014/main" id="{08358CED-F324-F2EF-2E16-59BA4A4B7263}"/>
              </a:ext>
            </a:extLst>
          </p:cNvPr>
          <p:cNvSpPr/>
          <p:nvPr/>
        </p:nvSpPr>
        <p:spPr>
          <a:xfrm rot="2469958">
            <a:off x="7436183" y="1783577"/>
            <a:ext cx="216000" cy="68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ccia giù 2">
            <a:extLst>
              <a:ext uri="{FF2B5EF4-FFF2-40B4-BE49-F238E27FC236}">
                <a16:creationId xmlns:a16="http://schemas.microsoft.com/office/drawing/2014/main" id="{32B403B2-745D-AD5B-7DA0-3168277A2211}"/>
              </a:ext>
            </a:extLst>
          </p:cNvPr>
          <p:cNvSpPr/>
          <p:nvPr/>
        </p:nvSpPr>
        <p:spPr>
          <a:xfrm rot="18786678">
            <a:off x="4466666" y="1756022"/>
            <a:ext cx="216000" cy="68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ccia giù 3">
            <a:extLst>
              <a:ext uri="{FF2B5EF4-FFF2-40B4-BE49-F238E27FC236}">
                <a16:creationId xmlns:a16="http://schemas.microsoft.com/office/drawing/2014/main" id="{2E997991-ED82-DDF5-117B-38C85ABC6E07}"/>
              </a:ext>
            </a:extLst>
          </p:cNvPr>
          <p:cNvSpPr/>
          <p:nvPr/>
        </p:nvSpPr>
        <p:spPr>
          <a:xfrm>
            <a:off x="5988000" y="1864021"/>
            <a:ext cx="216000" cy="468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A8C93E4-1E51-BD05-D19C-9A0B55331394}"/>
              </a:ext>
            </a:extLst>
          </p:cNvPr>
          <p:cNvSpPr txBox="1"/>
          <p:nvPr/>
        </p:nvSpPr>
        <p:spPr>
          <a:xfrm>
            <a:off x="578735" y="3585943"/>
            <a:ext cx="51083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Vantaggi</a:t>
            </a:r>
            <a:r>
              <a:rPr lang="en-US" sz="3200" dirty="0"/>
              <a:t>:</a:t>
            </a:r>
          </a:p>
          <a:p>
            <a:endParaRPr lang="en-US" sz="32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/>
              <a:t>Compliance</a:t>
            </a:r>
          </a:p>
          <a:p>
            <a:r>
              <a:rPr lang="en-US" sz="2800" dirty="0"/>
              <a:t>Evita </a:t>
            </a:r>
            <a:r>
              <a:rPr lang="en-US" sz="2800" dirty="0" err="1"/>
              <a:t>trattamenti</a:t>
            </a:r>
            <a:r>
              <a:rPr lang="en-US" sz="2800" dirty="0"/>
              <a:t> in </a:t>
            </a:r>
            <a:r>
              <a:rPr lang="en-US" sz="2800" dirty="0" err="1"/>
              <a:t>eccesso</a:t>
            </a:r>
            <a:endParaRPr lang="en-US" sz="28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F1A5D61-E09D-750B-DE50-3B7915CAB277}"/>
              </a:ext>
            </a:extLst>
          </p:cNvPr>
          <p:cNvSpPr txBox="1"/>
          <p:nvPr/>
        </p:nvSpPr>
        <p:spPr>
          <a:xfrm>
            <a:off x="9367746" y="3727194"/>
            <a:ext cx="22455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Svantaggi</a:t>
            </a:r>
            <a:r>
              <a:rPr lang="en-US" sz="3200" dirty="0"/>
              <a:t>:</a:t>
            </a:r>
          </a:p>
          <a:p>
            <a:endParaRPr lang="en-US" sz="3200" dirty="0"/>
          </a:p>
          <a:p>
            <a:r>
              <a:rPr lang="en-US" sz="2800" dirty="0" err="1"/>
              <a:t>Costi</a:t>
            </a:r>
            <a:endParaRPr lang="en-US" sz="2800" dirty="0"/>
          </a:p>
          <a:p>
            <a:r>
              <a:rPr lang="en-US" sz="2800" dirty="0" err="1"/>
              <a:t>Duro</a:t>
            </a:r>
            <a:r>
              <a:rPr lang="en-US" sz="2800" dirty="0"/>
              <a:t> </a:t>
            </a:r>
            <a:r>
              <a:rPr lang="en-US" sz="2800" dirty="0" err="1"/>
              <a:t>lavoro</a:t>
            </a:r>
            <a:endParaRPr lang="en-US" sz="2800" dirty="0"/>
          </a:p>
        </p:txBody>
      </p:sp>
      <p:sp>
        <p:nvSpPr>
          <p:cNvPr id="20" name="Cornice 19">
            <a:extLst>
              <a:ext uri="{FF2B5EF4-FFF2-40B4-BE49-F238E27FC236}">
                <a16:creationId xmlns:a16="http://schemas.microsoft.com/office/drawing/2014/main" id="{A4C1DF60-C4E4-FE7E-5B45-8683F78B55F8}"/>
              </a:ext>
            </a:extLst>
          </p:cNvPr>
          <p:cNvSpPr/>
          <p:nvPr/>
        </p:nvSpPr>
        <p:spPr>
          <a:xfrm>
            <a:off x="1354237" y="701629"/>
            <a:ext cx="9661425" cy="2769990"/>
          </a:xfrm>
          <a:prstGeom prst="frame">
            <a:avLst>
              <a:gd name="adj1" fmla="val 220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>
                <a:noFill/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AC024A-24AA-7404-4BE2-BC3B8BA6F097}"/>
              </a:ext>
            </a:extLst>
          </p:cNvPr>
          <p:cNvSpPr txBox="1"/>
          <p:nvPr/>
        </p:nvSpPr>
        <p:spPr>
          <a:xfrm>
            <a:off x="1461420" y="5565825"/>
            <a:ext cx="94851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/>
              <a:t>Metodi</a:t>
            </a:r>
            <a:endParaRPr lang="en-US" sz="3200" dirty="0"/>
          </a:p>
          <a:p>
            <a:pPr algn="ctr"/>
            <a:r>
              <a:rPr lang="en-US" sz="2800" dirty="0" err="1"/>
              <a:t>Incontri</a:t>
            </a:r>
            <a:r>
              <a:rPr lang="en-US" sz="2800" dirty="0"/>
              <a:t> </a:t>
            </a:r>
            <a:r>
              <a:rPr lang="en-US" sz="2800" dirty="0" err="1"/>
              <a:t>individuali</a:t>
            </a:r>
            <a:r>
              <a:rPr lang="en-US" sz="2800" dirty="0"/>
              <a:t>/ di </a:t>
            </a:r>
            <a:r>
              <a:rPr lang="en-US" sz="2800" dirty="0" err="1"/>
              <a:t>gruppo</a:t>
            </a:r>
            <a:r>
              <a:rPr lang="en-US" sz="2800" dirty="0"/>
              <a:t>; </a:t>
            </a:r>
            <a:r>
              <a:rPr lang="en-US" sz="2800" dirty="0" err="1"/>
              <a:t>contemporaneità</a:t>
            </a:r>
            <a:r>
              <a:rPr lang="en-US" sz="2800" dirty="0"/>
              <a:t> </a:t>
            </a:r>
            <a:r>
              <a:rPr lang="en-US" sz="2800" dirty="0" err="1"/>
              <a:t>degli</a:t>
            </a:r>
            <a:r>
              <a:rPr lang="en-US" sz="2800" dirty="0"/>
              <a:t> </a:t>
            </a:r>
            <a:r>
              <a:rPr lang="en-US" sz="2800" dirty="0" err="1"/>
              <a:t>specialisti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5052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/>
          <p:cNvSpPr txBox="1"/>
          <p:nvPr/>
        </p:nvSpPr>
        <p:spPr>
          <a:xfrm>
            <a:off x="1524000" y="2067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il nostro </a:t>
            </a:r>
            <a:r>
              <a:rPr lang="en-US" sz="4000" dirty="0" err="1"/>
              <a:t>percorso</a:t>
            </a:r>
            <a:r>
              <a:rPr lang="en-US" sz="4000" dirty="0"/>
              <a:t> di </a:t>
            </a:r>
            <a:r>
              <a:rPr lang="en-US" sz="4000" dirty="0" err="1"/>
              <a:t>cura</a:t>
            </a:r>
            <a:endParaRPr lang="en-US" sz="4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B007F8F-29B9-63E0-1775-0E5AE52FF89B}"/>
              </a:ext>
            </a:extLst>
          </p:cNvPr>
          <p:cNvSpPr txBox="1"/>
          <p:nvPr/>
        </p:nvSpPr>
        <p:spPr>
          <a:xfrm>
            <a:off x="1524000" y="565087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</a:t>
            </a:r>
            <a:r>
              <a:rPr lang="en-US" sz="3600" dirty="0"/>
              <a:t>il team </a:t>
            </a:r>
            <a:r>
              <a:rPr lang="en-US" sz="3600" dirty="0" err="1"/>
              <a:t>interdisciplinare</a:t>
            </a:r>
            <a:r>
              <a:rPr lang="en-US" sz="3600" dirty="0"/>
              <a:t> </a:t>
            </a:r>
            <a:r>
              <a:rPr lang="en-US" sz="3600" dirty="0" err="1"/>
              <a:t>indispensabile</a:t>
            </a:r>
            <a:endParaRPr lang="en-US" sz="3600" dirty="0"/>
          </a:p>
          <a:p>
            <a:pPr algn="ctr"/>
            <a:r>
              <a:rPr lang="en-US" sz="3200" b="1" dirty="0"/>
              <a:t>2° </a:t>
            </a:r>
            <a:r>
              <a:rPr lang="en-US" sz="3200" b="1" dirty="0" err="1"/>
              <a:t>obiettivo</a:t>
            </a:r>
            <a:endParaRPr lang="en-US" sz="3200" b="1" dirty="0"/>
          </a:p>
          <a:p>
            <a:pPr algn="ctr"/>
            <a:r>
              <a:rPr lang="en-US" sz="3200" dirty="0" err="1"/>
              <a:t>preparare</a:t>
            </a:r>
            <a:r>
              <a:rPr lang="en-US" sz="3200" dirty="0"/>
              <a:t> </a:t>
            </a:r>
            <a:r>
              <a:rPr lang="en-US" sz="3200" dirty="0" err="1"/>
              <a:t>selezionare</a:t>
            </a:r>
            <a:r>
              <a:rPr lang="en-US" sz="3200" dirty="0"/>
              <a:t> </a:t>
            </a:r>
            <a:r>
              <a:rPr lang="en-US" sz="3200" dirty="0" err="1"/>
              <a:t>indicare</a:t>
            </a:r>
            <a:endParaRPr lang="en-US" sz="3200" dirty="0"/>
          </a:p>
          <a:p>
            <a:endParaRPr lang="en-US" dirty="0"/>
          </a:p>
        </p:txBody>
      </p:sp>
      <p:sp>
        <p:nvSpPr>
          <p:cNvPr id="16" name="Freccia giù 15">
            <a:extLst>
              <a:ext uri="{FF2B5EF4-FFF2-40B4-BE49-F238E27FC236}">
                <a16:creationId xmlns:a16="http://schemas.microsoft.com/office/drawing/2014/main" id="{04E32A4E-EDFE-C4D8-9BE5-C264CF696994}"/>
              </a:ext>
            </a:extLst>
          </p:cNvPr>
          <p:cNvSpPr/>
          <p:nvPr/>
        </p:nvSpPr>
        <p:spPr>
          <a:xfrm rot="3360000">
            <a:off x="5015176" y="2200141"/>
            <a:ext cx="216000" cy="1008000"/>
          </a:xfrm>
          <a:prstGeom prst="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ccia giù 18">
            <a:extLst>
              <a:ext uri="{FF2B5EF4-FFF2-40B4-BE49-F238E27FC236}">
                <a16:creationId xmlns:a16="http://schemas.microsoft.com/office/drawing/2014/main" id="{5586DC4F-2F1E-0C79-6C7E-F97C54B03A4C}"/>
              </a:ext>
            </a:extLst>
          </p:cNvPr>
          <p:cNvSpPr/>
          <p:nvPr/>
        </p:nvSpPr>
        <p:spPr>
          <a:xfrm rot="18451179">
            <a:off x="6620607" y="2253208"/>
            <a:ext cx="216000" cy="1008000"/>
          </a:xfrm>
          <a:prstGeom prst="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358F884-DC5E-3E13-5159-583CC8CE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91" y="2998544"/>
            <a:ext cx="2024793" cy="1901007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45CE7F8-AB7A-9E1C-DA06-DA5CA1F18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12" y="2894514"/>
            <a:ext cx="2814873" cy="200503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815F6D-D4DA-678B-1E05-8FB9D28C4C87}"/>
              </a:ext>
            </a:extLst>
          </p:cNvPr>
          <p:cNvSpPr txBox="1"/>
          <p:nvPr/>
        </p:nvSpPr>
        <p:spPr>
          <a:xfrm rot="19418396">
            <a:off x="4620325" y="2307475"/>
            <a:ext cx="88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farmaci</a:t>
            </a:r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8613B00-C965-6606-EFFD-9ACF1730A555}"/>
              </a:ext>
            </a:extLst>
          </p:cNvPr>
          <p:cNvSpPr txBox="1"/>
          <p:nvPr/>
        </p:nvSpPr>
        <p:spPr>
          <a:xfrm rot="2215675">
            <a:off x="6322400" y="2363246"/>
            <a:ext cx="100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chirurgia</a:t>
            </a:r>
            <a:endParaRPr lang="en-US" dirty="0"/>
          </a:p>
        </p:txBody>
      </p:sp>
      <p:sp>
        <p:nvSpPr>
          <p:cNvPr id="8" name="Freccia destra 7">
            <a:extLst>
              <a:ext uri="{FF2B5EF4-FFF2-40B4-BE49-F238E27FC236}">
                <a16:creationId xmlns:a16="http://schemas.microsoft.com/office/drawing/2014/main" id="{472DD424-D7C3-AE05-047E-555358880D19}"/>
              </a:ext>
            </a:extLst>
          </p:cNvPr>
          <p:cNvSpPr/>
          <p:nvPr/>
        </p:nvSpPr>
        <p:spPr>
          <a:xfrm>
            <a:off x="4676850" y="3959919"/>
            <a:ext cx="2664000" cy="720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ccia sinistra 8">
            <a:extLst>
              <a:ext uri="{FF2B5EF4-FFF2-40B4-BE49-F238E27FC236}">
                <a16:creationId xmlns:a16="http://schemas.microsoft.com/office/drawing/2014/main" id="{E38A98AF-F271-53C9-D49E-52B767C39687}"/>
              </a:ext>
            </a:extLst>
          </p:cNvPr>
          <p:cNvSpPr/>
          <p:nvPr/>
        </p:nvSpPr>
        <p:spPr>
          <a:xfrm>
            <a:off x="4644948" y="3721157"/>
            <a:ext cx="2664000" cy="72000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C44DFA8-C37F-382A-4F9C-97CBEA8A467E}"/>
              </a:ext>
            </a:extLst>
          </p:cNvPr>
          <p:cNvSpPr txBox="1"/>
          <p:nvPr/>
        </p:nvSpPr>
        <p:spPr>
          <a:xfrm>
            <a:off x="2897083" y="5162309"/>
            <a:ext cx="92949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                                                          </a:t>
            </a:r>
            <a:r>
              <a:rPr lang="en-US" sz="3200" dirty="0" err="1"/>
              <a:t>Bendaggio</a:t>
            </a:r>
            <a:r>
              <a:rPr lang="en-US" sz="3200" dirty="0"/>
              <a:t> </a:t>
            </a:r>
            <a:r>
              <a:rPr lang="en-US" sz="3200" dirty="0" err="1"/>
              <a:t>gastrico</a:t>
            </a:r>
            <a:endParaRPr lang="en-US" sz="3200" dirty="0"/>
          </a:p>
          <a:p>
            <a:r>
              <a:rPr lang="en-US" sz="3200" dirty="0"/>
              <a:t>Compliance                   </a:t>
            </a:r>
            <a:r>
              <a:rPr lang="en-US" sz="3200" dirty="0" err="1"/>
              <a:t>Plicatura</a:t>
            </a:r>
            <a:r>
              <a:rPr lang="en-US" sz="3200" dirty="0"/>
              <a:t> </a:t>
            </a:r>
            <a:r>
              <a:rPr lang="en-US" sz="3200" dirty="0" err="1"/>
              <a:t>laparoscopica</a:t>
            </a:r>
            <a:endParaRPr lang="en-US" sz="3200" dirty="0"/>
          </a:p>
          <a:p>
            <a:r>
              <a:rPr lang="en-US" sz="3200" dirty="0"/>
              <a:t>                                        Bypass </a:t>
            </a:r>
            <a:r>
              <a:rPr lang="en-US" sz="3200" dirty="0" err="1"/>
              <a:t>Gastrico</a:t>
            </a:r>
            <a:r>
              <a:rPr lang="en-US" sz="3200" dirty="0"/>
              <a:t> </a:t>
            </a:r>
            <a:r>
              <a:rPr lang="en-US" sz="3200" dirty="0" err="1"/>
              <a:t>Funzionale</a:t>
            </a:r>
            <a:r>
              <a:rPr lang="en-US" sz="3200" dirty="0"/>
              <a:t> FGB)</a:t>
            </a:r>
          </a:p>
        </p:txBody>
      </p:sp>
      <p:sp>
        <p:nvSpPr>
          <p:cNvPr id="24" name="Freccia destra 23">
            <a:extLst>
              <a:ext uri="{FF2B5EF4-FFF2-40B4-BE49-F238E27FC236}">
                <a16:creationId xmlns:a16="http://schemas.microsoft.com/office/drawing/2014/main" id="{4C7A2310-DBD6-11F2-B574-6E83BFAD4DB9}"/>
              </a:ext>
            </a:extLst>
          </p:cNvPr>
          <p:cNvSpPr/>
          <p:nvPr/>
        </p:nvSpPr>
        <p:spPr>
          <a:xfrm>
            <a:off x="4978051" y="5950287"/>
            <a:ext cx="1476000" cy="7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ccia destra 24">
            <a:extLst>
              <a:ext uri="{FF2B5EF4-FFF2-40B4-BE49-F238E27FC236}">
                <a16:creationId xmlns:a16="http://schemas.microsoft.com/office/drawing/2014/main" id="{7660F798-12BA-5F7D-D8F8-740B647F7026}"/>
              </a:ext>
            </a:extLst>
          </p:cNvPr>
          <p:cNvSpPr/>
          <p:nvPr/>
        </p:nvSpPr>
        <p:spPr>
          <a:xfrm rot="21034574">
            <a:off x="4972677" y="5654946"/>
            <a:ext cx="1476000" cy="7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ccia destra 25">
            <a:extLst>
              <a:ext uri="{FF2B5EF4-FFF2-40B4-BE49-F238E27FC236}">
                <a16:creationId xmlns:a16="http://schemas.microsoft.com/office/drawing/2014/main" id="{81AB3C7D-2136-830D-EEE8-0609193F6C3B}"/>
              </a:ext>
            </a:extLst>
          </p:cNvPr>
          <p:cNvSpPr/>
          <p:nvPr/>
        </p:nvSpPr>
        <p:spPr>
          <a:xfrm rot="726898">
            <a:off x="4967861" y="6265909"/>
            <a:ext cx="1476000" cy="72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83DF934-2B45-B37B-EB59-E0D3144CE157}"/>
              </a:ext>
            </a:extLst>
          </p:cNvPr>
          <p:cNvSpPr txBox="1"/>
          <p:nvPr/>
        </p:nvSpPr>
        <p:spPr>
          <a:xfrm>
            <a:off x="5368517" y="5589984"/>
            <a:ext cx="567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+-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7A38062-9F73-30B8-4B7D-3A4A9FD6A1CF}"/>
              </a:ext>
            </a:extLst>
          </p:cNvPr>
          <p:cNvSpPr txBox="1"/>
          <p:nvPr/>
        </p:nvSpPr>
        <p:spPr>
          <a:xfrm rot="635061">
            <a:off x="5427099" y="5905932"/>
            <a:ext cx="567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6B20A60-5DCC-C422-A05E-A244A2986111}"/>
              </a:ext>
            </a:extLst>
          </p:cNvPr>
          <p:cNvSpPr txBox="1"/>
          <p:nvPr/>
        </p:nvSpPr>
        <p:spPr>
          <a:xfrm rot="20877750">
            <a:off x="5261638" y="5231478"/>
            <a:ext cx="782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++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4566A22-31DA-A70D-2644-70BCA41CBBB0}"/>
              </a:ext>
            </a:extLst>
          </p:cNvPr>
          <p:cNvSpPr txBox="1"/>
          <p:nvPr/>
        </p:nvSpPr>
        <p:spPr>
          <a:xfrm>
            <a:off x="374707" y="5288340"/>
            <a:ext cx="25817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Obesità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M. </a:t>
            </a:r>
            <a:r>
              <a:rPr lang="en-US" sz="3200" dirty="0" err="1"/>
              <a:t>metabolica</a:t>
            </a:r>
            <a:endParaRPr lang="en-US" sz="3200" dirty="0"/>
          </a:p>
        </p:txBody>
      </p:sp>
      <p:sp>
        <p:nvSpPr>
          <p:cNvPr id="36" name="Freccia curva 35">
            <a:extLst>
              <a:ext uri="{FF2B5EF4-FFF2-40B4-BE49-F238E27FC236}">
                <a16:creationId xmlns:a16="http://schemas.microsoft.com/office/drawing/2014/main" id="{684E56D5-360B-AAA0-CA2B-A60E329B3F96}"/>
              </a:ext>
            </a:extLst>
          </p:cNvPr>
          <p:cNvSpPr/>
          <p:nvPr/>
        </p:nvSpPr>
        <p:spPr>
          <a:xfrm rot="5400000">
            <a:off x="10355110" y="5272609"/>
            <a:ext cx="735078" cy="1171634"/>
          </a:xfrm>
          <a:prstGeom prst="bentArrow">
            <a:avLst>
              <a:gd name="adj1" fmla="val 6633"/>
              <a:gd name="adj2" fmla="val 8083"/>
              <a:gd name="adj3" fmla="val 19200"/>
              <a:gd name="adj4" fmla="val 456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A2CAFA5-F7EB-8A40-ABDD-C0C0135CC20B}"/>
              </a:ext>
            </a:extLst>
          </p:cNvPr>
          <p:cNvSpPr txBox="1"/>
          <p:nvPr/>
        </p:nvSpPr>
        <p:spPr>
          <a:xfrm>
            <a:off x="10136832" y="5156327"/>
            <a:ext cx="1417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B050"/>
                </a:solidFill>
              </a:rPr>
              <a:t>sequenziale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38" name="Rettangolo con angoli arrotondati 37">
            <a:extLst>
              <a:ext uri="{FF2B5EF4-FFF2-40B4-BE49-F238E27FC236}">
                <a16:creationId xmlns:a16="http://schemas.microsoft.com/office/drawing/2014/main" id="{E718D9D6-313C-54E2-254C-24E35728F3AC}"/>
              </a:ext>
            </a:extLst>
          </p:cNvPr>
          <p:cNvSpPr/>
          <p:nvPr/>
        </p:nvSpPr>
        <p:spPr>
          <a:xfrm>
            <a:off x="3440382" y="1192180"/>
            <a:ext cx="5437400" cy="1021138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589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3A603B-6423-CF91-6D61-CFBDA1F85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403" y="149319"/>
            <a:ext cx="4600163" cy="2077655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CE3A547-AC53-B453-283D-59CC1805D5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21"/>
          <a:stretch/>
        </p:blipFill>
        <p:spPr>
          <a:xfrm>
            <a:off x="204194" y="2009062"/>
            <a:ext cx="11783613" cy="212142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26CE2C1-FE47-4D52-2660-7133FF6227D6}"/>
              </a:ext>
            </a:extLst>
          </p:cNvPr>
          <p:cNvSpPr txBox="1"/>
          <p:nvPr/>
        </p:nvSpPr>
        <p:spPr>
          <a:xfrm>
            <a:off x="3674504" y="4086801"/>
            <a:ext cx="4842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59 adolescents: same results</a:t>
            </a:r>
          </a:p>
        </p:txBody>
      </p:sp>
      <p:sp>
        <p:nvSpPr>
          <p:cNvPr id="7" name="Il bendaggio gastrico richiede un team interdisciplinare…">
            <a:extLst>
              <a:ext uri="{FF2B5EF4-FFF2-40B4-BE49-F238E27FC236}">
                <a16:creationId xmlns:a16="http://schemas.microsoft.com/office/drawing/2014/main" id="{0C9F90FA-2C5A-2954-1B8C-C66ACA69713A}"/>
              </a:ext>
            </a:extLst>
          </p:cNvPr>
          <p:cNvSpPr txBox="1"/>
          <p:nvPr/>
        </p:nvSpPr>
        <p:spPr>
          <a:xfrm>
            <a:off x="1638435" y="4549560"/>
            <a:ext cx="8915131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57189">
              <a:defRPr sz="5000" u="sng" cap="small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2500" dirty="0" err="1">
                <a:latin typeface="Arial" panose="020B0604020202020204" pitchFamily="34" charset="0"/>
                <a:cs typeface="Arial" panose="020B0604020202020204" pitchFamily="34" charset="0"/>
              </a:rPr>
              <a:t>Gastric</a:t>
            </a:r>
            <a: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500" dirty="0" err="1">
                <a:latin typeface="Arial" panose="020B0604020202020204" pitchFamily="34" charset="0"/>
                <a:cs typeface="Arial" panose="020B0604020202020204" pitchFamily="34" charset="0"/>
              </a:rPr>
              <a:t>banding</a:t>
            </a:r>
            <a: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  <a:t> works inside an </a:t>
            </a:r>
            <a:r>
              <a:rPr lang="it-IT" sz="2500" dirty="0" err="1">
                <a:latin typeface="Arial" panose="020B0604020202020204" pitchFamily="34" charset="0"/>
                <a:cs typeface="Arial" panose="020B0604020202020204" pitchFamily="34" charset="0"/>
              </a:rPr>
              <a:t>interdisciplinary</a:t>
            </a:r>
            <a:r>
              <a:rPr lang="it-IT" sz="2500" dirty="0">
                <a:latin typeface="Arial" panose="020B0604020202020204" pitchFamily="34" charset="0"/>
                <a:cs typeface="Arial" panose="020B0604020202020204" pitchFamily="34" charset="0"/>
              </a:rPr>
              <a:t> team</a:t>
            </a:r>
            <a:endParaRPr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DDD78C3-8DB1-4A3D-2C7F-4D6214C6D3F5}"/>
              </a:ext>
            </a:extLst>
          </p:cNvPr>
          <p:cNvSpPr txBox="1"/>
          <p:nvPr/>
        </p:nvSpPr>
        <p:spPr>
          <a:xfrm>
            <a:off x="6873302" y="5233178"/>
            <a:ext cx="5285193" cy="156966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+mj-lt"/>
              </a:rPr>
              <a:t>“There have been no deaths associated with any primary gastric banding procedure or any subsequent revisional procedure.” </a:t>
            </a:r>
            <a:r>
              <a:rPr lang="en-US" sz="1400" dirty="0">
                <a:solidFill>
                  <a:srgbClr val="111111"/>
                </a:solidFill>
                <a:latin typeface="+mj-lt"/>
              </a:rPr>
              <a:t>OBES SURG (2019) 29:3–14 P. E. O’Brien  </a:t>
            </a:r>
            <a:endParaRPr lang="en-US" sz="1400" dirty="0">
              <a:latin typeface="+mj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087953-5E75-0C8E-390F-F3A74DCEF7D1}"/>
              </a:ext>
            </a:extLst>
          </p:cNvPr>
          <p:cNvSpPr txBox="1"/>
          <p:nvPr/>
        </p:nvSpPr>
        <p:spPr>
          <a:xfrm>
            <a:off x="532436" y="149319"/>
            <a:ext cx="42795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3° </a:t>
            </a:r>
            <a:r>
              <a:rPr lang="en-US" sz="3200" b="1" dirty="0" err="1"/>
              <a:t>obiettivo</a:t>
            </a:r>
            <a:r>
              <a:rPr lang="en-US" sz="3200" b="1" dirty="0"/>
              <a:t>: </a:t>
            </a:r>
            <a:r>
              <a:rPr lang="en-US" sz="3200" dirty="0"/>
              <a:t>follow-up</a:t>
            </a:r>
          </a:p>
          <a:p>
            <a:endParaRPr lang="en-US" sz="3200" b="1" dirty="0"/>
          </a:p>
          <a:p>
            <a:r>
              <a:rPr lang="en-US" sz="3200" i="1" dirty="0" err="1"/>
              <a:t>risultati</a:t>
            </a:r>
            <a:r>
              <a:rPr lang="en-US" sz="3200" i="1" dirty="0"/>
              <a:t> a </a:t>
            </a:r>
            <a:r>
              <a:rPr lang="en-US" sz="3200" i="1" dirty="0" err="1"/>
              <a:t>lungo</a:t>
            </a:r>
            <a:r>
              <a:rPr lang="en-US" sz="3200" i="1" dirty="0"/>
              <a:t> </a:t>
            </a:r>
            <a:r>
              <a:rPr lang="en-US" sz="3200" i="1" dirty="0" err="1"/>
              <a:t>termine</a:t>
            </a:r>
            <a:endParaRPr lang="en-US" sz="3200" i="1" dirty="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1FF81B8-35D8-D260-86C3-1DC7B8D5102F}"/>
              </a:ext>
            </a:extLst>
          </p:cNvPr>
          <p:cNvSpPr/>
          <p:nvPr/>
        </p:nvSpPr>
        <p:spPr>
          <a:xfrm>
            <a:off x="118850" y="3205727"/>
            <a:ext cx="5311236" cy="853605"/>
          </a:xfrm>
          <a:prstGeom prst="round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651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F231551-7C68-0DEF-2EB9-1ADDE8FBA8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0" i="1" dirty="0"/>
              <a:t>survey via e-mail on 29 pts: </a:t>
            </a:r>
            <a:r>
              <a:rPr lang="en-US" dirty="0"/>
              <a:t>80% satisfaction and good feelings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00000000-0008-0000-0000-000017000000}"/>
              </a:ext>
            </a:extLst>
          </p:cNvPr>
          <p:cNvGraphicFramePr>
            <a:graphicFrameLocks/>
          </p:cNvGraphicFramePr>
          <p:nvPr/>
        </p:nvGraphicFramePr>
        <p:xfrm>
          <a:off x="0" y="1639998"/>
          <a:ext cx="5829300" cy="5218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00000000-0008-0000-0000-000018000000}"/>
              </a:ext>
            </a:extLst>
          </p:cNvPr>
          <p:cNvGraphicFramePr>
            <a:graphicFrameLocks/>
          </p:cNvGraphicFramePr>
          <p:nvPr/>
        </p:nvGraphicFramePr>
        <p:xfrm>
          <a:off x="5829300" y="1639998"/>
          <a:ext cx="6275070" cy="5218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001740F9-DF15-A408-AE1E-67F3DA5A32BB}"/>
              </a:ext>
            </a:extLst>
          </p:cNvPr>
          <p:cNvSpPr txBox="1"/>
          <p:nvPr/>
        </p:nvSpPr>
        <p:spPr>
          <a:xfrm>
            <a:off x="7452360" y="34290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much better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6B8533-C840-021C-492E-C14711491109}"/>
              </a:ext>
            </a:extLst>
          </p:cNvPr>
          <p:cNvSpPr txBox="1"/>
          <p:nvPr/>
        </p:nvSpPr>
        <p:spPr>
          <a:xfrm>
            <a:off x="9326880" y="446913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3050295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2A5870C4-6933-00D3-F440-265D1EF12C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0" i="1" dirty="0"/>
              <a:t>survey via e-mail on 29 pts: </a:t>
            </a:r>
            <a:r>
              <a:rPr lang="en-US" dirty="0"/>
              <a:t>80% improved self-esteem and QoL </a:t>
            </a:r>
          </a:p>
        </p:txBody>
      </p:sp>
      <p:sp>
        <p:nvSpPr>
          <p:cNvPr id="6" name="Caption">
            <a:extLst>
              <a:ext uri="{FF2B5EF4-FFF2-40B4-BE49-F238E27FC236}">
                <a16:creationId xmlns:a16="http://schemas.microsoft.com/office/drawing/2014/main" id="{00000000-0008-0000-0000-00000F000000}"/>
              </a:ext>
            </a:extLst>
          </p:cNvPr>
          <p:cNvSpPr/>
          <p:nvPr/>
        </p:nvSpPr>
        <p:spPr>
          <a:xfrm>
            <a:off x="4591074" y="5208595"/>
            <a:ext cx="4499593" cy="330833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xdr="http://schemas.openxmlformats.org/drawingml/2006/spreadsheetDrawing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 i="0" u="none" strike="noStrike" cap="none" spc="0" baseline="0">
                <a:solidFill>
                  <a:srgbClr val="00000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1200" b="0" i="0" u="none" strike="noStrike" cap="none" spc="0" baseline="0">
                <a:solidFill>
                  <a:srgbClr val="00000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Didascalia</a:t>
            </a: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00000000-0008-0000-0000-000014000000}"/>
              </a:ext>
            </a:extLst>
          </p:cNvPr>
          <p:cNvGraphicFramePr/>
          <p:nvPr/>
        </p:nvGraphicFramePr>
        <p:xfrm>
          <a:off x="6112657" y="2119639"/>
          <a:ext cx="5970291" cy="3810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3B831921-F5D7-D30F-FB03-BB2AC0086DC3}"/>
              </a:ext>
            </a:extLst>
          </p:cNvPr>
          <p:cNvGraphicFramePr/>
          <p:nvPr/>
        </p:nvGraphicFramePr>
        <p:xfrm>
          <a:off x="125709" y="2119639"/>
          <a:ext cx="5970291" cy="381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D8D8314-E867-3534-3474-B1A9EE4A8F9C}"/>
              </a:ext>
            </a:extLst>
          </p:cNvPr>
          <p:cNvSpPr txBox="1"/>
          <p:nvPr/>
        </p:nvSpPr>
        <p:spPr>
          <a:xfrm>
            <a:off x="6259460" y="2983230"/>
            <a:ext cx="12490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worsened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</a:p>
        </p:txBody>
      </p:sp>
    </p:spTree>
    <p:extLst>
      <p:ext uri="{BB962C8B-B14F-4D97-AF65-F5344CB8AC3E}">
        <p14:creationId xmlns:p14="http://schemas.microsoft.com/office/powerpoint/2010/main" val="2233829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ECCEFB3-41C1-BB1C-0E35-FBECF7D17D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0" i="1" dirty="0"/>
              <a:t>survey via e-mail on 29 pts: </a:t>
            </a:r>
            <a:r>
              <a:rPr lang="en-US" dirty="0"/>
              <a:t>&gt;80% improved physical activity and alimentary behavior; &gt;50% train for the best result</a:t>
            </a: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/>
          <p:nvPr/>
        </p:nvGraphicFramePr>
        <p:xfrm>
          <a:off x="0" y="1947221"/>
          <a:ext cx="7170473" cy="381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/>
          <p:nvPr/>
        </p:nvGraphicFramePr>
        <p:xfrm>
          <a:off x="6127029" y="1947221"/>
          <a:ext cx="5863068" cy="3794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8AD734-D900-08EA-ABD4-EDDC01DD23A3}"/>
              </a:ext>
            </a:extLst>
          </p:cNvPr>
          <p:cNvSpPr txBox="1"/>
          <p:nvPr/>
        </p:nvSpPr>
        <p:spPr>
          <a:xfrm>
            <a:off x="502920" y="2513839"/>
            <a:ext cx="24420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physical activity pre GB</a:t>
            </a:r>
          </a:p>
          <a:p>
            <a:endParaRPr lang="en-US" dirty="0"/>
          </a:p>
          <a:p>
            <a:r>
              <a:rPr lang="en-US" dirty="0"/>
              <a:t>physical activity post GB</a:t>
            </a:r>
          </a:p>
          <a:p>
            <a:endParaRPr lang="en-US" dirty="0"/>
          </a:p>
          <a:p>
            <a:r>
              <a:rPr lang="en-US" dirty="0"/>
              <a:t>alimentary compliance</a:t>
            </a:r>
          </a:p>
          <a:p>
            <a:endParaRPr lang="en-US" dirty="0"/>
          </a:p>
          <a:p>
            <a:r>
              <a:rPr lang="en-US" dirty="0"/>
              <a:t>satiety</a:t>
            </a:r>
          </a:p>
          <a:p>
            <a:endParaRPr lang="en-US" dirty="0"/>
          </a:p>
          <a:p>
            <a:r>
              <a:rPr lang="en-US" dirty="0"/>
              <a:t>no more binge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286C819-988E-4AC7-B245-1F7BDDD77F98}"/>
              </a:ext>
            </a:extLst>
          </p:cNvPr>
          <p:cNvSpPr txBox="1"/>
          <p:nvPr/>
        </p:nvSpPr>
        <p:spPr>
          <a:xfrm>
            <a:off x="5543550" y="5372100"/>
            <a:ext cx="49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29991273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888</TotalTime>
  <Words>525</Words>
  <Application>Microsoft Macintosh PowerPoint</Application>
  <PresentationFormat>Widescreen</PresentationFormat>
  <Paragraphs>167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Graphik Semibold</vt:lpstr>
      <vt:lpstr>Helvetica</vt:lpstr>
      <vt:lpstr>Helvetica Neue</vt:lpstr>
      <vt:lpstr>Helvetica Neue Light</vt:lpstr>
      <vt:lpstr>Wingdings</vt:lpstr>
      <vt:lpstr>RetrospectVTI</vt:lpstr>
      <vt:lpstr>Un percorso di cura per il paziente obeso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Microsoft Office User</cp:lastModifiedBy>
  <cp:revision>28</cp:revision>
  <dcterms:created xsi:type="dcterms:W3CDTF">2022-02-27T17:36:31Z</dcterms:created>
  <dcterms:modified xsi:type="dcterms:W3CDTF">2024-05-10T11:35:25Z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